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slideLayouts/slideLayout2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  <p:sldMasterId id="2147483673" r:id="rId3"/>
  </p:sldMasterIdLst>
  <p:notesMasterIdLst>
    <p:notesMasterId r:id="rId35"/>
  </p:notesMasterIdLst>
  <p:sldIdLst>
    <p:sldId id="351" r:id="rId4"/>
    <p:sldId id="352" r:id="rId5"/>
    <p:sldId id="391" r:id="rId6"/>
    <p:sldId id="353" r:id="rId7"/>
    <p:sldId id="354" r:id="rId8"/>
    <p:sldId id="393" r:id="rId9"/>
    <p:sldId id="357" r:id="rId10"/>
    <p:sldId id="394" r:id="rId11"/>
    <p:sldId id="396" r:id="rId12"/>
    <p:sldId id="397" r:id="rId13"/>
    <p:sldId id="398" r:id="rId14"/>
    <p:sldId id="399" r:id="rId15"/>
    <p:sldId id="400" r:id="rId16"/>
    <p:sldId id="401" r:id="rId17"/>
    <p:sldId id="402" r:id="rId18"/>
    <p:sldId id="403" r:id="rId19"/>
    <p:sldId id="404" r:id="rId20"/>
    <p:sldId id="405" r:id="rId21"/>
    <p:sldId id="406" r:id="rId22"/>
    <p:sldId id="407" r:id="rId23"/>
    <p:sldId id="408" r:id="rId24"/>
    <p:sldId id="418" r:id="rId25"/>
    <p:sldId id="409" r:id="rId26"/>
    <p:sldId id="410" r:id="rId27"/>
    <p:sldId id="411" r:id="rId28"/>
    <p:sldId id="412" r:id="rId29"/>
    <p:sldId id="413" r:id="rId30"/>
    <p:sldId id="414" r:id="rId31"/>
    <p:sldId id="415" r:id="rId32"/>
    <p:sldId id="416" r:id="rId33"/>
    <p:sldId id="417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7D0EF"/>
    <a:srgbClr val="23AEB7"/>
    <a:srgbClr val="558ED5"/>
    <a:srgbClr val="B9B9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144" autoAdjust="0"/>
    <p:restoredTop sz="96196" autoAdjust="0"/>
  </p:normalViewPr>
  <p:slideViewPr>
    <p:cSldViewPr snapToGrid="0" showGuides="1">
      <p:cViewPr varScale="1">
        <p:scale>
          <a:sx n="81" d="100"/>
          <a:sy n="81" d="100"/>
        </p:scale>
        <p:origin x="701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tableStyles" Target="tableStyles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AAF045-FEF6-43EA-9CDC-C84FC3F85E9C}" type="datetimeFigureOut">
              <a:rPr lang="en-US" smtClean="0"/>
              <a:pPr/>
              <a:t>8/30/2023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2F1279-6CE4-4169-83D3-4483097B690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589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76917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926674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BDDBCD3-13D8-4B61-A324-65F1C4F838CB}"/>
              </a:ext>
            </a:extLst>
          </p:cNvPr>
          <p:cNvSpPr/>
          <p:nvPr userDrawn="1"/>
        </p:nvSpPr>
        <p:spPr>
          <a:xfrm>
            <a:off x="3397776" y="2717708"/>
            <a:ext cx="8794226" cy="2404870"/>
          </a:xfrm>
          <a:prstGeom prst="rect">
            <a:avLst/>
          </a:prstGeom>
          <a:solidFill>
            <a:schemeClr val="accent4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27C1F53F-D199-4227-A23E-2B5F143EB982}"/>
              </a:ext>
            </a:extLst>
          </p:cNvPr>
          <p:cNvGrpSpPr/>
          <p:nvPr userDrawn="1"/>
        </p:nvGrpSpPr>
        <p:grpSpPr>
          <a:xfrm>
            <a:off x="733478" y="1571013"/>
            <a:ext cx="2664296" cy="4683693"/>
            <a:chOff x="445712" y="1449040"/>
            <a:chExt cx="2113018" cy="3924176"/>
          </a:xfrm>
        </p:grpSpPr>
        <p:sp>
          <p:nvSpPr>
            <p:cNvPr id="4" name="Rounded Rectangle 4">
              <a:extLst>
                <a:ext uri="{FF2B5EF4-FFF2-40B4-BE49-F238E27FC236}">
                  <a16:creationId xmlns:a16="http://schemas.microsoft.com/office/drawing/2014/main" id="{4B09402C-7E86-41C9-8E37-9EF71EDF1056}"/>
                </a:ext>
              </a:extLst>
            </p:cNvPr>
            <p:cNvSpPr/>
            <p:nvPr userDrawn="1"/>
          </p:nvSpPr>
          <p:spPr>
            <a:xfrm>
              <a:off x="445712" y="1449040"/>
              <a:ext cx="2113018" cy="3924176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5" name="Rectangle 5">
              <a:extLst>
                <a:ext uri="{FF2B5EF4-FFF2-40B4-BE49-F238E27FC236}">
                  <a16:creationId xmlns:a16="http://schemas.microsoft.com/office/drawing/2014/main" id="{41DF11FE-4210-4E1A-AAC1-AD2FF969D36A}"/>
                </a:ext>
              </a:extLst>
            </p:cNvPr>
            <p:cNvSpPr/>
            <p:nvPr userDrawn="1"/>
          </p:nvSpPr>
          <p:spPr>
            <a:xfrm>
              <a:off x="1379920" y="1650572"/>
              <a:ext cx="216024" cy="34350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grpSp>
          <p:nvGrpSpPr>
            <p:cNvPr id="6" name="Group 6">
              <a:extLst>
                <a:ext uri="{FF2B5EF4-FFF2-40B4-BE49-F238E27FC236}">
                  <a16:creationId xmlns:a16="http://schemas.microsoft.com/office/drawing/2014/main" id="{0E578CC1-F58F-4C71-AB27-A73396D54EA3}"/>
                </a:ext>
              </a:extLst>
            </p:cNvPr>
            <p:cNvGrpSpPr/>
            <p:nvPr userDrawn="1"/>
          </p:nvGrpSpPr>
          <p:grpSpPr>
            <a:xfrm>
              <a:off x="1407705" y="5045834"/>
              <a:ext cx="211967" cy="211967"/>
              <a:chOff x="1549420" y="5712364"/>
              <a:chExt cx="312583" cy="312583"/>
            </a:xfrm>
          </p:grpSpPr>
          <p:sp>
            <p:nvSpPr>
              <p:cNvPr id="7" name="Oval 7">
                <a:extLst>
                  <a:ext uri="{FF2B5EF4-FFF2-40B4-BE49-F238E27FC236}">
                    <a16:creationId xmlns:a16="http://schemas.microsoft.com/office/drawing/2014/main" id="{FF38739C-F2ED-4F4B-9A89-B33A3B4C6A37}"/>
                  </a:ext>
                </a:extLst>
              </p:cNvPr>
              <p:cNvSpPr/>
              <p:nvPr userDrawn="1"/>
            </p:nvSpPr>
            <p:spPr>
              <a:xfrm>
                <a:off x="1549420" y="5712364"/>
                <a:ext cx="312583" cy="312583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sp>
            <p:nvSpPr>
              <p:cNvPr id="8" name="Rounded Rectangle 8">
                <a:extLst>
                  <a:ext uri="{FF2B5EF4-FFF2-40B4-BE49-F238E27FC236}">
                    <a16:creationId xmlns:a16="http://schemas.microsoft.com/office/drawing/2014/main" id="{42258DA3-8567-4D16-9190-D371531398A8}"/>
                  </a:ext>
                </a:extLst>
              </p:cNvPr>
              <p:cNvSpPr/>
              <p:nvPr userDrawn="1"/>
            </p:nvSpPr>
            <p:spPr>
              <a:xfrm>
                <a:off x="1634225" y="5796647"/>
                <a:ext cx="142969" cy="144016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</p:grpSp>
      </p:grp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4BFDD25E-3936-4728-A24A-3CD8211A0ED0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921396" y="1982583"/>
            <a:ext cx="2288460" cy="375307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3ED7D35-2C36-4F32-8052-655C68EBBC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4452834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86846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55743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63662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14EA604A-1015-4952-8EE1-CCE52EC0E000}"/>
              </a:ext>
            </a:extLst>
          </p:cNvPr>
          <p:cNvGrpSpPr/>
          <p:nvPr userDrawn="1"/>
        </p:nvGrpSpPr>
        <p:grpSpPr>
          <a:xfrm>
            <a:off x="3095065" y="1780189"/>
            <a:ext cx="6001870" cy="3297621"/>
            <a:chOff x="-548507" y="477868"/>
            <a:chExt cx="11570449" cy="6357177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39EEB588-97F3-4BF3-B3B2-294329E14315}"/>
                </a:ext>
              </a:extLst>
            </p:cNvPr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79AC13C8-EB64-4309-9F83-DE884AB194A4}"/>
                </a:ext>
              </a:extLst>
            </p:cNvPr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90A07D5B-242A-465B-B3D3-285BCC724958}"/>
                </a:ext>
              </a:extLst>
            </p:cNvPr>
            <p:cNvSpPr/>
            <p:nvPr/>
          </p:nvSpPr>
          <p:spPr>
            <a:xfrm>
              <a:off x="1088451" y="839448"/>
              <a:ext cx="8283390" cy="5062073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CF5AF579-3200-4645-9B4A-C34A0B00A828}"/>
                </a:ext>
              </a:extLst>
            </p:cNvPr>
            <p:cNvSpPr/>
            <p:nvPr/>
          </p:nvSpPr>
          <p:spPr>
            <a:xfrm>
              <a:off x="-548507" y="6164484"/>
              <a:ext cx="11570449" cy="460187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4BBA6078-E1D1-4C14-AE2A-562D30932050}"/>
                </a:ext>
              </a:extLst>
            </p:cNvPr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40F2DB06-6191-4D99-A246-B0F044EEB6D4}"/>
                </a:ext>
              </a:extLst>
            </p:cNvPr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E0B2AB32-6E87-4708-AD26-26A3474DFD68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44A0B59C-D502-416F-87A9-4FFE2F84014E}"/>
                  </a:ext>
                </a:extLst>
              </p:cNvPr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CEDAEF2E-9E44-473D-B13F-ABD8FD196480}"/>
                </a:ext>
              </a:extLst>
            </p:cNvPr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77A63B6A-A2C7-42FA-A975-B2C3DBEA0A1D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425CD56A-8303-4E00-957E-0BF842A3B05F}"/>
                  </a:ext>
                </a:extLst>
              </p:cNvPr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442D482D-A042-4240-A15D-1E65B56B30D2}"/>
                </a:ext>
              </a:extLst>
            </p:cNvPr>
            <p:cNvSpPr/>
            <p:nvPr/>
          </p:nvSpPr>
          <p:spPr>
            <a:xfrm>
              <a:off x="3892805" y="496953"/>
              <a:ext cx="5479036" cy="5431217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736F31BD-D2C3-4C53-B8E6-33C74563614F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3909754" y="1947860"/>
            <a:ext cx="4372493" cy="266943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600">
                <a:latin typeface="Arial" pitchFamily="34" charset="0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9D8BBD3D-237B-4299-A310-B537C2DF7C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96492805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48309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960406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244639275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3136765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066714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4720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1" y="2130427"/>
            <a:ext cx="10363200" cy="14700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1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599" y="6356352"/>
            <a:ext cx="2844800" cy="365125"/>
          </a:xfrm>
          <a:prstGeom prst="rect">
            <a:avLst/>
          </a:prstGeom>
        </p:spPr>
        <p:txBody>
          <a:bodyPr/>
          <a:lstStyle/>
          <a:p>
            <a:fld id="{D31D19E3-68ED-4BEA-B59C-2A66F0BA1200}" type="datetimeFigureOut">
              <a:rPr lang="en-US" smtClean="0"/>
              <a:pPr/>
              <a:t>8/30/2023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1" y="6356352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1" y="6356352"/>
            <a:ext cx="2844800" cy="365125"/>
          </a:xfrm>
          <a:prstGeom prst="rect">
            <a:avLst/>
          </a:prstGeom>
        </p:spPr>
        <p:txBody>
          <a:bodyPr/>
          <a:lstStyle/>
          <a:p>
            <a:fld id="{C0D29EB6-B318-4A1D-B7CC-D5611AD205F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8993242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4496944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8394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genda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23200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aam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EF70765A-4598-4D75-8EBE-B820808F65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Our Team LAYOUT</a:t>
            </a:r>
          </a:p>
        </p:txBody>
      </p:sp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75458041-BCC9-4D92-9490-8AF60C00983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05524" y="1837041"/>
            <a:ext cx="2268000" cy="1986288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1"/>
            </a:solidFill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9" name="그림 개체 틀 2">
            <a:extLst>
              <a:ext uri="{FF2B5EF4-FFF2-40B4-BE49-F238E27FC236}">
                <a16:creationId xmlns:a16="http://schemas.microsoft.com/office/drawing/2014/main" id="{E26C6D06-6A68-4FCA-8E86-84C6A4BCE960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3603313" y="1837041"/>
            <a:ext cx="2268000" cy="1986288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2"/>
            </a:solidFill>
          </a:ln>
        </p:spPr>
        <p:txBody>
          <a:bodyPr anchor="ctr"/>
          <a:lstStyle>
            <a:lvl1pPr algn="ctr">
              <a:lnSpc>
                <a:spcPct val="100000"/>
              </a:lnSpc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4" name="그림 개체 틀 2">
            <a:extLst>
              <a:ext uri="{FF2B5EF4-FFF2-40B4-BE49-F238E27FC236}">
                <a16:creationId xmlns:a16="http://schemas.microsoft.com/office/drawing/2014/main" id="{7EA72833-AD93-4833-9A2D-CEDAD0BA74BD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6301102" y="1837041"/>
            <a:ext cx="2268000" cy="1986288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3"/>
            </a:solidFill>
          </a:ln>
        </p:spPr>
        <p:txBody>
          <a:bodyPr anchor="ctr"/>
          <a:lstStyle>
            <a:lvl1pPr algn="ctr">
              <a:lnSpc>
                <a:spcPct val="100000"/>
              </a:lnSpc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5" name="그림 개체 틀 2">
            <a:extLst>
              <a:ext uri="{FF2B5EF4-FFF2-40B4-BE49-F238E27FC236}">
                <a16:creationId xmlns:a16="http://schemas.microsoft.com/office/drawing/2014/main" id="{E974C75D-D81B-497C-9C4E-F1BB2C01057A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9016308" y="1837041"/>
            <a:ext cx="2268000" cy="1986288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4"/>
            </a:solidFill>
          </a:ln>
        </p:spPr>
        <p:txBody>
          <a:bodyPr anchor="ctr"/>
          <a:lstStyle>
            <a:lvl1pPr algn="ctr">
              <a:lnSpc>
                <a:spcPct val="100000"/>
              </a:lnSpc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86641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04451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6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5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6" Type="http://schemas.openxmlformats.org/officeDocument/2006/relationships/slideLayout" Target="../slideLayouts/slideLayout19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7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59903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94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5311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75" r:id="rId4"/>
    <p:sldLayoutId id="2147483676" r:id="rId5"/>
    <p:sldLayoutId id="2147483678" r:id="rId6"/>
    <p:sldLayoutId id="2147483680" r:id="rId7"/>
    <p:sldLayoutId id="2147483681" r:id="rId8"/>
    <p:sldLayoutId id="2147483682" r:id="rId9"/>
    <p:sldLayoutId id="2147483684" r:id="rId10"/>
    <p:sldLayoutId id="2147483686" r:id="rId11"/>
    <p:sldLayoutId id="2147483689" r:id="rId12"/>
    <p:sldLayoutId id="2147483687" r:id="rId13"/>
    <p:sldLayoutId id="2147483688" r:id="rId14"/>
    <p:sldLayoutId id="2147483671" r:id="rId15"/>
    <p:sldLayoutId id="2147483672" r:id="rId1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8408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18" Type="http://schemas.openxmlformats.org/officeDocument/2006/relationships/image" Target="../media/image43.png"/><Relationship Id="rId3" Type="http://schemas.openxmlformats.org/officeDocument/2006/relationships/image" Target="../media/image28.png"/><Relationship Id="rId21" Type="http://schemas.openxmlformats.org/officeDocument/2006/relationships/image" Target="../media/image46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17" Type="http://schemas.openxmlformats.org/officeDocument/2006/relationships/image" Target="../media/image42.png"/><Relationship Id="rId2" Type="http://schemas.openxmlformats.org/officeDocument/2006/relationships/image" Target="../media/image27.png"/><Relationship Id="rId16" Type="http://schemas.openxmlformats.org/officeDocument/2006/relationships/image" Target="../media/image41.png"/><Relationship Id="rId20" Type="http://schemas.openxmlformats.org/officeDocument/2006/relationships/image" Target="../media/image4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5" Type="http://schemas.openxmlformats.org/officeDocument/2006/relationships/image" Target="../media/image40.png"/><Relationship Id="rId10" Type="http://schemas.openxmlformats.org/officeDocument/2006/relationships/image" Target="../media/image35.png"/><Relationship Id="rId19" Type="http://schemas.openxmlformats.org/officeDocument/2006/relationships/image" Target="../media/image44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Relationship Id="rId14" Type="http://schemas.openxmlformats.org/officeDocument/2006/relationships/image" Target="../media/image39.png"/><Relationship Id="rId22" Type="http://schemas.openxmlformats.org/officeDocument/2006/relationships/image" Target="../media/image4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18" Type="http://schemas.openxmlformats.org/officeDocument/2006/relationships/image" Target="../media/image43.png"/><Relationship Id="rId3" Type="http://schemas.openxmlformats.org/officeDocument/2006/relationships/image" Target="../media/image28.png"/><Relationship Id="rId21" Type="http://schemas.openxmlformats.org/officeDocument/2006/relationships/image" Target="../media/image46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17" Type="http://schemas.openxmlformats.org/officeDocument/2006/relationships/image" Target="../media/image42.png"/><Relationship Id="rId2" Type="http://schemas.openxmlformats.org/officeDocument/2006/relationships/image" Target="../media/image27.png"/><Relationship Id="rId16" Type="http://schemas.openxmlformats.org/officeDocument/2006/relationships/image" Target="../media/image41.png"/><Relationship Id="rId20" Type="http://schemas.openxmlformats.org/officeDocument/2006/relationships/image" Target="../media/image4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5" Type="http://schemas.openxmlformats.org/officeDocument/2006/relationships/image" Target="../media/image40.png"/><Relationship Id="rId10" Type="http://schemas.openxmlformats.org/officeDocument/2006/relationships/image" Target="../media/image35.png"/><Relationship Id="rId19" Type="http://schemas.openxmlformats.org/officeDocument/2006/relationships/image" Target="../media/image44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Relationship Id="rId14" Type="http://schemas.openxmlformats.org/officeDocument/2006/relationships/image" Target="../media/image39.png"/><Relationship Id="rId22" Type="http://schemas.openxmlformats.org/officeDocument/2006/relationships/image" Target="../media/image4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011917" y="285729"/>
            <a:ext cx="78592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ea typeface="Cambria" pitchFamily="18" charset="0"/>
                <a:cs typeface="Times New Roman" panose="02020603050405020304" pitchFamily="18" charset="0"/>
              </a:rPr>
              <a:t>Pet Shop Web Application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E814917-16C3-4C3F-8709-7C3A4D7F3613}"/>
              </a:ext>
            </a:extLst>
          </p:cNvPr>
          <p:cNvSpPr/>
          <p:nvPr/>
        </p:nvSpPr>
        <p:spPr>
          <a:xfrm>
            <a:off x="0" y="5689600"/>
            <a:ext cx="12192000" cy="1177208"/>
          </a:xfrm>
          <a:prstGeom prst="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Cambria" pitchFamily="18" charset="0"/>
                <a:ea typeface="Cambria" pitchFamily="18" charset="0"/>
              </a:rPr>
              <a:t>Presented By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Cambria" pitchFamily="18" charset="0"/>
                <a:ea typeface="Cambria" pitchFamily="18" charset="0"/>
              </a:rPr>
              <a:t>Pratik Sawant &amp; </a:t>
            </a:r>
            <a:r>
              <a:rPr lang="en-US" sz="2400" dirty="0" err="1">
                <a:solidFill>
                  <a:schemeClr val="bg1"/>
                </a:solidFill>
                <a:latin typeface="Cambria" pitchFamily="18" charset="0"/>
                <a:ea typeface="Cambria" pitchFamily="18" charset="0"/>
              </a:rPr>
              <a:t>Uddesh</a:t>
            </a:r>
            <a:r>
              <a:rPr lang="en-US" sz="2400" dirty="0">
                <a:solidFill>
                  <a:schemeClr val="bg1"/>
                </a:solidFill>
                <a:latin typeface="Cambria" pitchFamily="18" charset="0"/>
                <a:ea typeface="Cambria" pitchFamily="18" charset="0"/>
              </a:rPr>
              <a:t> Deshmukh</a:t>
            </a:r>
          </a:p>
        </p:txBody>
      </p:sp>
      <p:pic>
        <p:nvPicPr>
          <p:cNvPr id="6" name="Picture 5" descr="A dog and cat looking at the camera&#10;&#10;Description automatically generated">
            <a:extLst>
              <a:ext uri="{FF2B5EF4-FFF2-40B4-BE49-F238E27FC236}">
                <a16:creationId xmlns:a16="http://schemas.microsoft.com/office/drawing/2014/main" id="{39B1C4A9-2447-27DD-3EBB-E4FD1F4B80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6496" y="1190625"/>
            <a:ext cx="5827460" cy="415633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" name="image2.jpeg" descr="ATC_new_logo_2009">
            <a:extLst>
              <a:ext uri="{FF2B5EF4-FFF2-40B4-BE49-F238E27FC236}">
                <a16:creationId xmlns:a16="http://schemas.microsoft.com/office/drawing/2014/main" id="{45B856D9-134D-F815-4B28-D8F9EED9DF8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5247" y="1371397"/>
            <a:ext cx="2420867" cy="987546"/>
          </a:xfrm>
          <a:prstGeom prst="rect">
            <a:avLst/>
          </a:prstGeom>
        </p:spPr>
      </p:pic>
      <p:pic>
        <p:nvPicPr>
          <p:cNvPr id="3" name="image1.jpeg">
            <a:extLst>
              <a:ext uri="{FF2B5EF4-FFF2-40B4-BE49-F238E27FC236}">
                <a16:creationId xmlns:a16="http://schemas.microsoft.com/office/drawing/2014/main" id="{F0470AA0-4CD6-D7BF-D744-B7432BC0171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886" y="1190625"/>
            <a:ext cx="1250621" cy="15135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92187E71-F354-4022-A1A8-34A7FE507D25}"/>
              </a:ext>
            </a:extLst>
          </p:cNvPr>
          <p:cNvGrpSpPr/>
          <p:nvPr/>
        </p:nvGrpSpPr>
        <p:grpSpPr>
          <a:xfrm>
            <a:off x="0" y="303363"/>
            <a:ext cx="9988826" cy="849576"/>
            <a:chOff x="0" y="545888"/>
            <a:chExt cx="7601830" cy="1005840"/>
          </a:xfrm>
          <a:solidFill>
            <a:schemeClr val="accent3">
              <a:lumMod val="60000"/>
              <a:lumOff val="40000"/>
            </a:schemeClr>
          </a:solidFill>
        </p:grpSpPr>
        <p:sp>
          <p:nvSpPr>
            <p:cNvPr id="11" name="Arrow: Chevron 17">
              <a:extLst>
                <a:ext uri="{FF2B5EF4-FFF2-40B4-BE49-F238E27FC236}">
                  <a16:creationId xmlns:a16="http://schemas.microsoft.com/office/drawing/2014/main" id="{5B558A55-DC5D-49F0-A4D0-F49F33EB583B}"/>
                </a:ext>
              </a:extLst>
            </p:cNvPr>
            <p:cNvSpPr/>
            <p:nvPr/>
          </p:nvSpPr>
          <p:spPr>
            <a:xfrm>
              <a:off x="6663477" y="545888"/>
              <a:ext cx="731520" cy="1005840"/>
            </a:xfrm>
            <a:prstGeom prst="chevron">
              <a:avLst>
                <a:gd name="adj" fmla="val 56731"/>
              </a:avLst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" name="Arrow: Pentagon 1">
              <a:extLst>
                <a:ext uri="{FF2B5EF4-FFF2-40B4-BE49-F238E27FC236}">
                  <a16:creationId xmlns:a16="http://schemas.microsoft.com/office/drawing/2014/main" id="{2B393331-5D4A-4961-AB58-3DE7220FAF94}"/>
                </a:ext>
              </a:extLst>
            </p:cNvPr>
            <p:cNvSpPr/>
            <p:nvPr/>
          </p:nvSpPr>
          <p:spPr>
            <a:xfrm>
              <a:off x="0" y="545888"/>
              <a:ext cx="6427177" cy="1005840"/>
            </a:xfrm>
            <a:prstGeom prst="homePlate">
              <a:avLst>
                <a:gd name="adj" fmla="val 4090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>
                  <a:latin typeface="Cambria" pitchFamily="18" charset="0"/>
                  <a:ea typeface="Cambria" pitchFamily="18" charset="0"/>
                </a:rPr>
                <a:t>1</a:t>
              </a:r>
              <a:r>
                <a:rPr lang="en-US" sz="4400" baseline="30000" dirty="0">
                  <a:latin typeface="Cambria" pitchFamily="18" charset="0"/>
                  <a:ea typeface="Cambria" pitchFamily="18" charset="0"/>
                </a:rPr>
                <a:t>st</a:t>
              </a:r>
              <a:r>
                <a:rPr lang="en-US" sz="4400" dirty="0">
                  <a:latin typeface="Cambria" pitchFamily="18" charset="0"/>
                  <a:ea typeface="Cambria" pitchFamily="18" charset="0"/>
                </a:rPr>
                <a:t> Level Data Flow Diagram</a:t>
              </a:r>
            </a:p>
          </p:txBody>
        </p:sp>
        <p:sp>
          <p:nvSpPr>
            <p:cNvPr id="13" name="Arrow: Chevron 18">
              <a:extLst>
                <a:ext uri="{FF2B5EF4-FFF2-40B4-BE49-F238E27FC236}">
                  <a16:creationId xmlns:a16="http://schemas.microsoft.com/office/drawing/2014/main" id="{B251CA05-7D56-47E6-9756-C119C1558F2E}"/>
                </a:ext>
              </a:extLst>
            </p:cNvPr>
            <p:cNvSpPr/>
            <p:nvPr/>
          </p:nvSpPr>
          <p:spPr>
            <a:xfrm>
              <a:off x="7053190" y="545888"/>
              <a:ext cx="548640" cy="1005840"/>
            </a:xfrm>
            <a:prstGeom prst="chevron">
              <a:avLst>
                <a:gd name="adj" fmla="val 74706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4" name="Arrow: Chevron 19">
              <a:extLst>
                <a:ext uri="{FF2B5EF4-FFF2-40B4-BE49-F238E27FC236}">
                  <a16:creationId xmlns:a16="http://schemas.microsoft.com/office/drawing/2014/main" id="{7D930977-3753-49D3-962C-D68A88D8CA65}"/>
                </a:ext>
              </a:extLst>
            </p:cNvPr>
            <p:cNvSpPr/>
            <p:nvPr/>
          </p:nvSpPr>
          <p:spPr>
            <a:xfrm>
              <a:off x="6083373" y="545888"/>
              <a:ext cx="914400" cy="1005840"/>
            </a:xfrm>
            <a:prstGeom prst="chevron">
              <a:avLst>
                <a:gd name="adj" fmla="val 45057"/>
              </a:avLst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A1D5384B-DA72-043F-6ACB-6B73422B20B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29" r="16870" b="9261"/>
          <a:stretch/>
        </p:blipFill>
        <p:spPr bwMode="auto">
          <a:xfrm>
            <a:off x="2792895" y="1376016"/>
            <a:ext cx="5874027" cy="494387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921188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92187E71-F354-4022-A1A8-34A7FE507D25}"/>
              </a:ext>
            </a:extLst>
          </p:cNvPr>
          <p:cNvGrpSpPr/>
          <p:nvPr/>
        </p:nvGrpSpPr>
        <p:grpSpPr>
          <a:xfrm>
            <a:off x="0" y="303363"/>
            <a:ext cx="9988826" cy="849576"/>
            <a:chOff x="0" y="545888"/>
            <a:chExt cx="7601830" cy="1005840"/>
          </a:xfrm>
          <a:solidFill>
            <a:schemeClr val="accent3">
              <a:lumMod val="60000"/>
              <a:lumOff val="40000"/>
            </a:schemeClr>
          </a:solidFill>
        </p:grpSpPr>
        <p:sp>
          <p:nvSpPr>
            <p:cNvPr id="11" name="Arrow: Chevron 17">
              <a:extLst>
                <a:ext uri="{FF2B5EF4-FFF2-40B4-BE49-F238E27FC236}">
                  <a16:creationId xmlns:a16="http://schemas.microsoft.com/office/drawing/2014/main" id="{5B558A55-DC5D-49F0-A4D0-F49F33EB583B}"/>
                </a:ext>
              </a:extLst>
            </p:cNvPr>
            <p:cNvSpPr/>
            <p:nvPr/>
          </p:nvSpPr>
          <p:spPr>
            <a:xfrm>
              <a:off x="6663477" y="545888"/>
              <a:ext cx="731520" cy="1005840"/>
            </a:xfrm>
            <a:prstGeom prst="chevron">
              <a:avLst>
                <a:gd name="adj" fmla="val 56731"/>
              </a:avLst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" name="Arrow: Pentagon 1">
              <a:extLst>
                <a:ext uri="{FF2B5EF4-FFF2-40B4-BE49-F238E27FC236}">
                  <a16:creationId xmlns:a16="http://schemas.microsoft.com/office/drawing/2014/main" id="{2B393331-5D4A-4961-AB58-3DE7220FAF94}"/>
                </a:ext>
              </a:extLst>
            </p:cNvPr>
            <p:cNvSpPr/>
            <p:nvPr/>
          </p:nvSpPr>
          <p:spPr>
            <a:xfrm>
              <a:off x="0" y="545888"/>
              <a:ext cx="6427177" cy="1005840"/>
            </a:xfrm>
            <a:prstGeom prst="homePlate">
              <a:avLst>
                <a:gd name="adj" fmla="val 4090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>
                  <a:latin typeface="Cambria" pitchFamily="18" charset="0"/>
                  <a:ea typeface="Cambria" pitchFamily="18" charset="0"/>
                </a:rPr>
                <a:t>2</a:t>
              </a:r>
              <a:r>
                <a:rPr lang="en-US" sz="4400" baseline="30000" dirty="0">
                  <a:latin typeface="Cambria" pitchFamily="18" charset="0"/>
                  <a:ea typeface="Cambria" pitchFamily="18" charset="0"/>
                </a:rPr>
                <a:t>nd</a:t>
              </a:r>
              <a:r>
                <a:rPr lang="en-US" sz="4400" dirty="0">
                  <a:latin typeface="Cambria" pitchFamily="18" charset="0"/>
                  <a:ea typeface="Cambria" pitchFamily="18" charset="0"/>
                </a:rPr>
                <a:t> Level Data Flow Diagram</a:t>
              </a:r>
            </a:p>
          </p:txBody>
        </p:sp>
        <p:sp>
          <p:nvSpPr>
            <p:cNvPr id="13" name="Arrow: Chevron 18">
              <a:extLst>
                <a:ext uri="{FF2B5EF4-FFF2-40B4-BE49-F238E27FC236}">
                  <a16:creationId xmlns:a16="http://schemas.microsoft.com/office/drawing/2014/main" id="{B251CA05-7D56-47E6-9756-C119C1558F2E}"/>
                </a:ext>
              </a:extLst>
            </p:cNvPr>
            <p:cNvSpPr/>
            <p:nvPr/>
          </p:nvSpPr>
          <p:spPr>
            <a:xfrm>
              <a:off x="7053190" y="545888"/>
              <a:ext cx="548640" cy="1005840"/>
            </a:xfrm>
            <a:prstGeom prst="chevron">
              <a:avLst>
                <a:gd name="adj" fmla="val 74706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4" name="Arrow: Chevron 19">
              <a:extLst>
                <a:ext uri="{FF2B5EF4-FFF2-40B4-BE49-F238E27FC236}">
                  <a16:creationId xmlns:a16="http://schemas.microsoft.com/office/drawing/2014/main" id="{7D930977-3753-49D3-962C-D68A88D8CA65}"/>
                </a:ext>
              </a:extLst>
            </p:cNvPr>
            <p:cNvSpPr/>
            <p:nvPr/>
          </p:nvSpPr>
          <p:spPr>
            <a:xfrm>
              <a:off x="6083373" y="545888"/>
              <a:ext cx="914400" cy="1005840"/>
            </a:xfrm>
            <a:prstGeom prst="chevron">
              <a:avLst>
                <a:gd name="adj" fmla="val 45057"/>
              </a:avLst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5D1E7DFF-9B81-CAFB-3275-0C9409C309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83" b="30055"/>
          <a:stretch/>
        </p:blipFill>
        <p:spPr bwMode="auto">
          <a:xfrm>
            <a:off x="2888692" y="1729408"/>
            <a:ext cx="5867136" cy="42440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495752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92187E71-F354-4022-A1A8-34A7FE507D25}"/>
              </a:ext>
            </a:extLst>
          </p:cNvPr>
          <p:cNvGrpSpPr/>
          <p:nvPr/>
        </p:nvGrpSpPr>
        <p:grpSpPr>
          <a:xfrm>
            <a:off x="0" y="303363"/>
            <a:ext cx="9988826" cy="849576"/>
            <a:chOff x="0" y="545888"/>
            <a:chExt cx="7601830" cy="1005840"/>
          </a:xfrm>
          <a:solidFill>
            <a:schemeClr val="accent3">
              <a:lumMod val="60000"/>
              <a:lumOff val="40000"/>
            </a:schemeClr>
          </a:solidFill>
        </p:grpSpPr>
        <p:sp>
          <p:nvSpPr>
            <p:cNvPr id="11" name="Arrow: Chevron 17">
              <a:extLst>
                <a:ext uri="{FF2B5EF4-FFF2-40B4-BE49-F238E27FC236}">
                  <a16:creationId xmlns:a16="http://schemas.microsoft.com/office/drawing/2014/main" id="{5B558A55-DC5D-49F0-A4D0-F49F33EB583B}"/>
                </a:ext>
              </a:extLst>
            </p:cNvPr>
            <p:cNvSpPr/>
            <p:nvPr/>
          </p:nvSpPr>
          <p:spPr>
            <a:xfrm>
              <a:off x="6663477" y="545888"/>
              <a:ext cx="731520" cy="1005840"/>
            </a:xfrm>
            <a:prstGeom prst="chevron">
              <a:avLst>
                <a:gd name="adj" fmla="val 56731"/>
              </a:avLst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" name="Arrow: Pentagon 1">
              <a:extLst>
                <a:ext uri="{FF2B5EF4-FFF2-40B4-BE49-F238E27FC236}">
                  <a16:creationId xmlns:a16="http://schemas.microsoft.com/office/drawing/2014/main" id="{2B393331-5D4A-4961-AB58-3DE7220FAF94}"/>
                </a:ext>
              </a:extLst>
            </p:cNvPr>
            <p:cNvSpPr/>
            <p:nvPr/>
          </p:nvSpPr>
          <p:spPr>
            <a:xfrm>
              <a:off x="0" y="545888"/>
              <a:ext cx="6427177" cy="1005840"/>
            </a:xfrm>
            <a:prstGeom prst="homePlate">
              <a:avLst>
                <a:gd name="adj" fmla="val 4090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>
                  <a:latin typeface="Cambria" pitchFamily="18" charset="0"/>
                  <a:ea typeface="Cambria" pitchFamily="18" charset="0"/>
                </a:rPr>
                <a:t>Entity Relationship Diagram</a:t>
              </a:r>
            </a:p>
          </p:txBody>
        </p:sp>
        <p:sp>
          <p:nvSpPr>
            <p:cNvPr id="13" name="Arrow: Chevron 18">
              <a:extLst>
                <a:ext uri="{FF2B5EF4-FFF2-40B4-BE49-F238E27FC236}">
                  <a16:creationId xmlns:a16="http://schemas.microsoft.com/office/drawing/2014/main" id="{B251CA05-7D56-47E6-9756-C119C1558F2E}"/>
                </a:ext>
              </a:extLst>
            </p:cNvPr>
            <p:cNvSpPr/>
            <p:nvPr/>
          </p:nvSpPr>
          <p:spPr>
            <a:xfrm>
              <a:off x="7053190" y="545888"/>
              <a:ext cx="548640" cy="1005840"/>
            </a:xfrm>
            <a:prstGeom prst="chevron">
              <a:avLst>
                <a:gd name="adj" fmla="val 74706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4" name="Arrow: Chevron 19">
              <a:extLst>
                <a:ext uri="{FF2B5EF4-FFF2-40B4-BE49-F238E27FC236}">
                  <a16:creationId xmlns:a16="http://schemas.microsoft.com/office/drawing/2014/main" id="{7D930977-3753-49D3-962C-D68A88D8CA65}"/>
                </a:ext>
              </a:extLst>
            </p:cNvPr>
            <p:cNvSpPr/>
            <p:nvPr/>
          </p:nvSpPr>
          <p:spPr>
            <a:xfrm>
              <a:off x="6083373" y="545888"/>
              <a:ext cx="914400" cy="1005840"/>
            </a:xfrm>
            <a:prstGeom prst="chevron">
              <a:avLst>
                <a:gd name="adj" fmla="val 45057"/>
              </a:avLst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65E89218-F79C-36F9-1D17-155F272D945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2535" b="11594"/>
          <a:stretch/>
        </p:blipFill>
        <p:spPr>
          <a:xfrm>
            <a:off x="2292502" y="1570383"/>
            <a:ext cx="7606995" cy="4855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1161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92187E71-F354-4022-A1A8-34A7FE507D25}"/>
              </a:ext>
            </a:extLst>
          </p:cNvPr>
          <p:cNvGrpSpPr/>
          <p:nvPr/>
        </p:nvGrpSpPr>
        <p:grpSpPr>
          <a:xfrm>
            <a:off x="0" y="303363"/>
            <a:ext cx="9988826" cy="849576"/>
            <a:chOff x="0" y="545888"/>
            <a:chExt cx="7601830" cy="1005840"/>
          </a:xfrm>
          <a:solidFill>
            <a:schemeClr val="accent3">
              <a:lumMod val="60000"/>
              <a:lumOff val="40000"/>
            </a:schemeClr>
          </a:solidFill>
        </p:grpSpPr>
        <p:sp>
          <p:nvSpPr>
            <p:cNvPr id="11" name="Arrow: Chevron 17">
              <a:extLst>
                <a:ext uri="{FF2B5EF4-FFF2-40B4-BE49-F238E27FC236}">
                  <a16:creationId xmlns:a16="http://schemas.microsoft.com/office/drawing/2014/main" id="{5B558A55-DC5D-49F0-A4D0-F49F33EB583B}"/>
                </a:ext>
              </a:extLst>
            </p:cNvPr>
            <p:cNvSpPr/>
            <p:nvPr/>
          </p:nvSpPr>
          <p:spPr>
            <a:xfrm>
              <a:off x="6663477" y="545888"/>
              <a:ext cx="731520" cy="1005840"/>
            </a:xfrm>
            <a:prstGeom prst="chevron">
              <a:avLst>
                <a:gd name="adj" fmla="val 56731"/>
              </a:avLst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" name="Arrow: Pentagon 1">
              <a:extLst>
                <a:ext uri="{FF2B5EF4-FFF2-40B4-BE49-F238E27FC236}">
                  <a16:creationId xmlns:a16="http://schemas.microsoft.com/office/drawing/2014/main" id="{2B393331-5D4A-4961-AB58-3DE7220FAF94}"/>
                </a:ext>
              </a:extLst>
            </p:cNvPr>
            <p:cNvSpPr/>
            <p:nvPr/>
          </p:nvSpPr>
          <p:spPr>
            <a:xfrm>
              <a:off x="0" y="545888"/>
              <a:ext cx="6427177" cy="1005840"/>
            </a:xfrm>
            <a:prstGeom prst="homePlate">
              <a:avLst>
                <a:gd name="adj" fmla="val 4090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>
                  <a:latin typeface="Cambria" pitchFamily="18" charset="0"/>
                  <a:ea typeface="Cambria" pitchFamily="18" charset="0"/>
                </a:rPr>
                <a:t>Class Diagram</a:t>
              </a:r>
            </a:p>
          </p:txBody>
        </p:sp>
        <p:sp>
          <p:nvSpPr>
            <p:cNvPr id="13" name="Arrow: Chevron 18">
              <a:extLst>
                <a:ext uri="{FF2B5EF4-FFF2-40B4-BE49-F238E27FC236}">
                  <a16:creationId xmlns:a16="http://schemas.microsoft.com/office/drawing/2014/main" id="{B251CA05-7D56-47E6-9756-C119C1558F2E}"/>
                </a:ext>
              </a:extLst>
            </p:cNvPr>
            <p:cNvSpPr/>
            <p:nvPr/>
          </p:nvSpPr>
          <p:spPr>
            <a:xfrm>
              <a:off x="7053190" y="545888"/>
              <a:ext cx="548640" cy="1005840"/>
            </a:xfrm>
            <a:prstGeom prst="chevron">
              <a:avLst>
                <a:gd name="adj" fmla="val 74706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4" name="Arrow: Chevron 19">
              <a:extLst>
                <a:ext uri="{FF2B5EF4-FFF2-40B4-BE49-F238E27FC236}">
                  <a16:creationId xmlns:a16="http://schemas.microsoft.com/office/drawing/2014/main" id="{7D930977-3753-49D3-962C-D68A88D8CA65}"/>
                </a:ext>
              </a:extLst>
            </p:cNvPr>
            <p:cNvSpPr/>
            <p:nvPr/>
          </p:nvSpPr>
          <p:spPr>
            <a:xfrm>
              <a:off x="6083373" y="545888"/>
              <a:ext cx="914400" cy="1005840"/>
            </a:xfrm>
            <a:prstGeom prst="chevron">
              <a:avLst>
                <a:gd name="adj" fmla="val 45057"/>
              </a:avLst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89F91A04-FD03-62D1-2295-6419226E63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8035" y="1633123"/>
            <a:ext cx="6616148" cy="4709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4449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094EFCB-BB63-2945-FCCB-CCDF0E6F97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4600"/>
            <a:ext cx="12192000" cy="6028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9812523-BBE0-DE21-E3BA-97E9F63608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5543"/>
            <a:ext cx="12192000" cy="598691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28545A0-DE6C-0B69-D794-653FD6A39F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7481"/>
            <a:ext cx="12192000" cy="572303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5C55A75-07A0-CD0C-E18E-B37BCBD734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4465"/>
            <a:ext cx="12192000" cy="558906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A4F9A61-1109-1981-6A85-158926F6E43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1784"/>
            <a:ext cx="12192000" cy="559443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5263201-92EB-29EE-B8DC-EFD96F4FBF9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4254"/>
            <a:ext cx="12192000" cy="574949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123DE29-A832-AB96-12EA-AC1C188BF16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0224"/>
            <a:ext cx="12192000" cy="555755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7D13C5F-92C7-65BD-A120-B254EC90A02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5950"/>
            <a:ext cx="12192000" cy="56261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61BD56EE-02EE-6AF2-E881-4E548C47684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7192"/>
            <a:ext cx="12192000" cy="562361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8CCFC1B-9199-32D9-C24A-7A140F23225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15971"/>
            <a:ext cx="12192000" cy="5226057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47AA322D-D586-DABD-58BD-6C24964F200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6695"/>
            <a:ext cx="12192000" cy="562461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3E47B025-7D7E-AA8A-5EAC-D85F8B2363D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6593"/>
            <a:ext cx="12192000" cy="5704813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FD08F057-F3EF-911C-2EB8-FE3686342A7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8030"/>
            <a:ext cx="12192000" cy="5641939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01D4B2A8-414B-B2F1-5ACD-39918910E75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5536"/>
            <a:ext cx="12192000" cy="5586927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28A99D0D-4D93-35E1-D0B2-E09DD4697BA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2854"/>
            <a:ext cx="12192000" cy="5612292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8D1F7667-8AC9-F24B-CC7C-361B2DA5C0F2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2365"/>
            <a:ext cx="12192000" cy="615327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CF693456-94BE-842C-0B1D-CA008EE23FD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6063"/>
            <a:ext cx="12192000" cy="5645874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EF4D5FA1-6A2D-757C-4E1C-3E2A4A12C5FA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5350"/>
            <a:ext cx="12192000" cy="6207299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BA2BE5AC-C347-735E-89A8-928C4C35DE25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0549"/>
            <a:ext cx="12192000" cy="6216902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9537502E-A181-3084-CD65-D8F650D59E8D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1610"/>
            <a:ext cx="12192000" cy="5734779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04F6BB37-B870-F6AA-1721-48160AE1DD02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5831"/>
            <a:ext cx="12192000" cy="5986337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70BC1BDB-4146-787F-88AA-E5EF1B276F6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8030"/>
            <a:ext cx="12192000" cy="5641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8384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8C2F859-7DD2-23CD-8CF6-6285967359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5536"/>
            <a:ext cx="12192000" cy="5586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3159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9D7B393-421E-3F07-A239-F8BF94BD96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6063"/>
            <a:ext cx="12192000" cy="5645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6542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C8B2CCD-7EF7-8D68-F280-75AEB860AB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7481"/>
            <a:ext cx="12192000" cy="5723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4877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EF6E340-0822-3E98-975A-9BF6F55F06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4465"/>
            <a:ext cx="12192000" cy="5589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124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7872141-0DFD-839D-2AD0-5E27119595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1784"/>
            <a:ext cx="12192000" cy="5594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7949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92187E71-F354-4022-A1A8-34A7FE507D25}"/>
              </a:ext>
            </a:extLst>
          </p:cNvPr>
          <p:cNvGrpSpPr/>
          <p:nvPr/>
        </p:nvGrpSpPr>
        <p:grpSpPr>
          <a:xfrm>
            <a:off x="0" y="342692"/>
            <a:ext cx="7601830" cy="1005840"/>
            <a:chOff x="0" y="545888"/>
            <a:chExt cx="7601830" cy="1005840"/>
          </a:xfrm>
          <a:solidFill>
            <a:schemeClr val="tx2">
              <a:lumMod val="60000"/>
              <a:lumOff val="40000"/>
            </a:schemeClr>
          </a:solidFill>
        </p:grpSpPr>
        <p:sp>
          <p:nvSpPr>
            <p:cNvPr id="6" name="Arrow: Chevron 17">
              <a:extLst>
                <a:ext uri="{FF2B5EF4-FFF2-40B4-BE49-F238E27FC236}">
                  <a16:creationId xmlns:a16="http://schemas.microsoft.com/office/drawing/2014/main" id="{5B558A55-DC5D-49F0-A4D0-F49F33EB583B}"/>
                </a:ext>
              </a:extLst>
            </p:cNvPr>
            <p:cNvSpPr/>
            <p:nvPr/>
          </p:nvSpPr>
          <p:spPr>
            <a:xfrm>
              <a:off x="6663477" y="545888"/>
              <a:ext cx="731520" cy="1005840"/>
            </a:xfrm>
            <a:prstGeom prst="chevron">
              <a:avLst>
                <a:gd name="adj" fmla="val 5673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" name="Arrow: Pentagon 1">
              <a:extLst>
                <a:ext uri="{FF2B5EF4-FFF2-40B4-BE49-F238E27FC236}">
                  <a16:creationId xmlns:a16="http://schemas.microsoft.com/office/drawing/2014/main" id="{2B393331-5D4A-4961-AB58-3DE7220FAF94}"/>
                </a:ext>
              </a:extLst>
            </p:cNvPr>
            <p:cNvSpPr/>
            <p:nvPr/>
          </p:nvSpPr>
          <p:spPr>
            <a:xfrm>
              <a:off x="0" y="545888"/>
              <a:ext cx="6427177" cy="1005840"/>
            </a:xfrm>
            <a:prstGeom prst="homePlate">
              <a:avLst>
                <a:gd name="adj" fmla="val 4090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b="1" dirty="0">
                  <a:latin typeface="Times New Roman" panose="02020603050405020304" pitchFamily="18" charset="0"/>
                  <a:ea typeface="Cambria" pitchFamily="18" charset="0"/>
                  <a:cs typeface="Times New Roman" panose="02020603050405020304" pitchFamily="18" charset="0"/>
                </a:rPr>
                <a:t>Introduction</a:t>
              </a:r>
            </a:p>
          </p:txBody>
        </p:sp>
        <p:sp>
          <p:nvSpPr>
            <p:cNvPr id="8" name="Arrow: Chevron 18">
              <a:extLst>
                <a:ext uri="{FF2B5EF4-FFF2-40B4-BE49-F238E27FC236}">
                  <a16:creationId xmlns:a16="http://schemas.microsoft.com/office/drawing/2014/main" id="{B251CA05-7D56-47E6-9756-C119C1558F2E}"/>
                </a:ext>
              </a:extLst>
            </p:cNvPr>
            <p:cNvSpPr/>
            <p:nvPr/>
          </p:nvSpPr>
          <p:spPr>
            <a:xfrm>
              <a:off x="7053190" y="545888"/>
              <a:ext cx="548640" cy="1005840"/>
            </a:xfrm>
            <a:prstGeom prst="chevron">
              <a:avLst>
                <a:gd name="adj" fmla="val 74706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" name="Arrow: Chevron 19">
              <a:extLst>
                <a:ext uri="{FF2B5EF4-FFF2-40B4-BE49-F238E27FC236}">
                  <a16:creationId xmlns:a16="http://schemas.microsoft.com/office/drawing/2014/main" id="{7D930977-3753-49D3-962C-D68A88D8CA65}"/>
                </a:ext>
              </a:extLst>
            </p:cNvPr>
            <p:cNvSpPr/>
            <p:nvPr/>
          </p:nvSpPr>
          <p:spPr>
            <a:xfrm>
              <a:off x="6083373" y="545888"/>
              <a:ext cx="914400" cy="1005840"/>
            </a:xfrm>
            <a:prstGeom prst="chevron">
              <a:avLst>
                <a:gd name="adj" fmla="val 450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333829" y="1756230"/>
            <a:ext cx="11625942" cy="458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IN" sz="2200" b="0" i="0" dirty="0">
                <a:solidFill>
                  <a:srgbClr val="343541"/>
                </a:solidFill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The main purpose of developing the </a:t>
            </a:r>
            <a:r>
              <a:rPr lang="en-IN" sz="2200" b="1" i="0" dirty="0">
                <a:solidFill>
                  <a:srgbClr val="558ED5"/>
                </a:solidFill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"Pet Shop web application" </a:t>
            </a:r>
            <a:r>
              <a:rPr lang="en-IN" sz="2200" b="0" i="0" dirty="0">
                <a:solidFill>
                  <a:srgbClr val="343541"/>
                </a:solidFill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is to provide a digital platform designed to facilitate the buying, selling, and management of pets and pet-related products. It serves as an online marketplace where pet enthusiasts, pet owners, breeders, and pet product vendors can interact, showcase their offerings, and make transactions.</a:t>
            </a:r>
          </a:p>
          <a:p>
            <a:pPr algn="just">
              <a:lnSpc>
                <a:spcPct val="150000"/>
              </a:lnSpc>
            </a:pPr>
            <a:r>
              <a:rPr lang="en-IN" sz="2200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The objective of the Pet-Shop Web Application is to create a user-friendly and effective platform for customers to easily browse and buy products related to pets. The application strives to ensure a smooth and hassle-free shopping journey, allowing users to discover an extensive variety of pet products and complete their purchases online with ease</a:t>
            </a:r>
            <a:endParaRPr lang="en-US" sz="2200" dirty="0">
              <a:solidFill>
                <a:schemeClr val="tx1"/>
              </a:solidFill>
              <a:latin typeface="Times New Roman" panose="020206030504050203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endParaRPr lang="en-US" sz="2800" dirty="0">
              <a:latin typeface="Times New Roman" panose="020206030504050203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9AFF1A1-2EE2-D1DB-9DA5-32D69A3F27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4254"/>
            <a:ext cx="12192000" cy="5749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6759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1918A22-9925-769F-34CA-B110DE353C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0224"/>
            <a:ext cx="12192000" cy="5557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9816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094EFCB-BB63-2945-FCCB-CCDF0E6F97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4600"/>
            <a:ext cx="12192000" cy="6028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9812523-BBE0-DE21-E3BA-97E9F63608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5543"/>
            <a:ext cx="12192000" cy="598691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28545A0-DE6C-0B69-D794-653FD6A39F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7481"/>
            <a:ext cx="12192000" cy="572303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5C55A75-07A0-CD0C-E18E-B37BCBD734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4465"/>
            <a:ext cx="12192000" cy="558906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A4F9A61-1109-1981-6A85-158926F6E43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1784"/>
            <a:ext cx="12192000" cy="559443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5263201-92EB-29EE-B8DC-EFD96F4FBF9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4254"/>
            <a:ext cx="12192000" cy="574949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123DE29-A832-AB96-12EA-AC1C188BF16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0224"/>
            <a:ext cx="12192000" cy="555755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7D13C5F-92C7-65BD-A120-B254EC90A02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5950"/>
            <a:ext cx="12192000" cy="56261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61BD56EE-02EE-6AF2-E881-4E548C47684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7192"/>
            <a:ext cx="12192000" cy="562361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8CCFC1B-9199-32D9-C24A-7A140F23225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15971"/>
            <a:ext cx="12192000" cy="5226057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47AA322D-D586-DABD-58BD-6C24964F200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6695"/>
            <a:ext cx="12192000" cy="562461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3E47B025-7D7E-AA8A-5EAC-D85F8B2363D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6593"/>
            <a:ext cx="12192000" cy="5704813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FD08F057-F3EF-911C-2EB8-FE3686342A7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8030"/>
            <a:ext cx="12192000" cy="5641939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01D4B2A8-414B-B2F1-5ACD-39918910E75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5536"/>
            <a:ext cx="12192000" cy="5586927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28A99D0D-4D93-35E1-D0B2-E09DD4697BA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2854"/>
            <a:ext cx="12192000" cy="5612292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8D1F7667-8AC9-F24B-CC7C-361B2DA5C0F2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2365"/>
            <a:ext cx="12192000" cy="615327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CF693456-94BE-842C-0B1D-CA008EE23FD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6063"/>
            <a:ext cx="12192000" cy="5645874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EF4D5FA1-6A2D-757C-4E1C-3E2A4A12C5FA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5350"/>
            <a:ext cx="12192000" cy="6207299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BA2BE5AC-C347-735E-89A8-928C4C35DE25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0549"/>
            <a:ext cx="12192000" cy="6216902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9537502E-A181-3084-CD65-D8F650D59E8D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1610"/>
            <a:ext cx="12192000" cy="5734779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04F6BB37-B870-F6AA-1721-48160AE1DD02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5831"/>
            <a:ext cx="12192000" cy="5986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5187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974E92B-0877-2B3C-F93F-807265E188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0549"/>
            <a:ext cx="12192000" cy="6216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4776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BC18709-DF05-498B-34AB-581A3471E7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1610"/>
            <a:ext cx="12192000" cy="5734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750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62E5C5A-88DF-5762-FB63-C5D1443EA6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5831"/>
            <a:ext cx="12192000" cy="5986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3537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8DB778E-CF75-46FB-A5A1-C6AFD350EC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5543"/>
            <a:ext cx="12192000" cy="5986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0946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FC10229-633A-83B6-81D2-47AB96A169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6695"/>
            <a:ext cx="12192000" cy="5624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8369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04FE892-EF4B-ABB3-3FE0-B77C8728AC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15971"/>
            <a:ext cx="12192000" cy="5226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2695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877A29A-BC9B-46BF-D7A9-5484FC72E9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2854"/>
            <a:ext cx="12192000" cy="5612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523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92187E71-F354-4022-A1A8-34A7FE507D25}"/>
              </a:ext>
            </a:extLst>
          </p:cNvPr>
          <p:cNvGrpSpPr/>
          <p:nvPr/>
        </p:nvGrpSpPr>
        <p:grpSpPr>
          <a:xfrm>
            <a:off x="0" y="303362"/>
            <a:ext cx="6843252" cy="939029"/>
            <a:chOff x="0" y="545886"/>
            <a:chExt cx="7601830" cy="1306068"/>
          </a:xfrm>
          <a:solidFill>
            <a:schemeClr val="accent4">
              <a:lumMod val="75000"/>
            </a:schemeClr>
          </a:solidFill>
        </p:grpSpPr>
        <p:sp>
          <p:nvSpPr>
            <p:cNvPr id="11" name="Arrow: Chevron 17">
              <a:extLst>
                <a:ext uri="{FF2B5EF4-FFF2-40B4-BE49-F238E27FC236}">
                  <a16:creationId xmlns:a16="http://schemas.microsoft.com/office/drawing/2014/main" id="{5B558A55-DC5D-49F0-A4D0-F49F33EB583B}"/>
                </a:ext>
              </a:extLst>
            </p:cNvPr>
            <p:cNvSpPr/>
            <p:nvPr/>
          </p:nvSpPr>
          <p:spPr>
            <a:xfrm>
              <a:off x="6663477" y="545888"/>
              <a:ext cx="731520" cy="1306066"/>
            </a:xfrm>
            <a:prstGeom prst="chevron">
              <a:avLst>
                <a:gd name="adj" fmla="val 5673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" name="Arrow: Pentagon 1">
              <a:extLst>
                <a:ext uri="{FF2B5EF4-FFF2-40B4-BE49-F238E27FC236}">
                  <a16:creationId xmlns:a16="http://schemas.microsoft.com/office/drawing/2014/main" id="{2B393331-5D4A-4961-AB58-3DE7220FAF94}"/>
                </a:ext>
              </a:extLst>
            </p:cNvPr>
            <p:cNvSpPr/>
            <p:nvPr/>
          </p:nvSpPr>
          <p:spPr>
            <a:xfrm>
              <a:off x="0" y="545886"/>
              <a:ext cx="6427177" cy="1306068"/>
            </a:xfrm>
            <a:prstGeom prst="homePlate">
              <a:avLst>
                <a:gd name="adj" fmla="val 4090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b="1" dirty="0">
                  <a:latin typeface="Times New Roman" panose="02020603050405020304" pitchFamily="18" charset="0"/>
                  <a:ea typeface="Cambria" pitchFamily="18" charset="0"/>
                  <a:cs typeface="Times New Roman" panose="02020603050405020304" pitchFamily="18" charset="0"/>
                </a:rPr>
                <a:t>Technology Used </a:t>
              </a:r>
            </a:p>
          </p:txBody>
        </p:sp>
        <p:sp>
          <p:nvSpPr>
            <p:cNvPr id="13" name="Arrow: Chevron 18">
              <a:extLst>
                <a:ext uri="{FF2B5EF4-FFF2-40B4-BE49-F238E27FC236}">
                  <a16:creationId xmlns:a16="http://schemas.microsoft.com/office/drawing/2014/main" id="{B251CA05-7D56-47E6-9756-C119C1558F2E}"/>
                </a:ext>
              </a:extLst>
            </p:cNvPr>
            <p:cNvSpPr/>
            <p:nvPr/>
          </p:nvSpPr>
          <p:spPr>
            <a:xfrm>
              <a:off x="7053190" y="545888"/>
              <a:ext cx="548640" cy="1306066"/>
            </a:xfrm>
            <a:prstGeom prst="chevron">
              <a:avLst>
                <a:gd name="adj" fmla="val 74706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4" name="Arrow: Chevron 19">
              <a:extLst>
                <a:ext uri="{FF2B5EF4-FFF2-40B4-BE49-F238E27FC236}">
                  <a16:creationId xmlns:a16="http://schemas.microsoft.com/office/drawing/2014/main" id="{7D930977-3753-49D3-962C-D68A88D8CA65}"/>
                </a:ext>
              </a:extLst>
            </p:cNvPr>
            <p:cNvSpPr/>
            <p:nvPr/>
          </p:nvSpPr>
          <p:spPr>
            <a:xfrm>
              <a:off x="6083373" y="545888"/>
              <a:ext cx="914400" cy="1306066"/>
            </a:xfrm>
            <a:prstGeom prst="chevron">
              <a:avLst>
                <a:gd name="adj" fmla="val 450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98DB54B5-713C-4035-84E2-A4832DE95BB4}"/>
              </a:ext>
            </a:extLst>
          </p:cNvPr>
          <p:cNvSpPr txBox="1"/>
          <p:nvPr/>
        </p:nvSpPr>
        <p:spPr>
          <a:xfrm>
            <a:off x="471948" y="1387605"/>
            <a:ext cx="11248103" cy="44689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n-IN" sz="2400" dirty="0">
                <a:solidFill>
                  <a:srgbClr val="23AEB7"/>
                </a:solidFill>
                <a:latin typeface="Times New Roman" panose="02020603050405020304" pitchFamily="18" charset="0"/>
                <a:ea typeface="Cambria" pitchFamily="18" charset="0"/>
                <a:cs typeface="Times New Roman" panose="02020603050405020304" pitchFamily="18" charset="0"/>
              </a:rPr>
              <a:t>We used Java Spring-Boot as backend and React JS as Frontend in our Project.</a:t>
            </a: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400" b="0" i="0" dirty="0">
                <a:solidFill>
                  <a:schemeClr val="accent4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mbria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i="0" dirty="0">
                <a:solidFill>
                  <a:schemeClr val="accent4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mbria" pitchFamily="18" charset="0"/>
                <a:cs typeface="Times New Roman" panose="02020603050405020304" pitchFamily="18" charset="0"/>
              </a:rPr>
              <a:t>Spring-Boot :–</a:t>
            </a:r>
            <a:r>
              <a:rPr lang="en-US" sz="2000" dirty="0">
                <a:solidFill>
                  <a:srgbClr val="202124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IN" sz="2000" dirty="0">
                <a:solidFill>
                  <a:srgbClr val="374151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T</a:t>
            </a:r>
            <a:r>
              <a:rPr lang="en-IN" sz="2000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he primary objective of the Spring Boot framework is to minimize development time while enhancing efficiency. React has emerged as the preferred choice for front-end development due to its provision of a virtual browser environment, which is more user-friendly than a physical browser. Moreover, JavaScript developers can quickly transition into productive developers within a short span, thanks to the framework's concise API, a handful of functions, and their practical applications.</a:t>
            </a:r>
            <a:endParaRPr lang="en-US" sz="2000" dirty="0">
              <a:solidFill>
                <a:srgbClr val="202124"/>
              </a:solidFill>
              <a:latin typeface="Times New Roman" panose="020206030504050203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ea typeface="Cambria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ea typeface="Cambria" pitchFamily="18" charset="0"/>
                <a:cs typeface="Times New Roman" panose="02020603050405020304" pitchFamily="18" charset="0"/>
              </a:rPr>
              <a:t>React</a:t>
            </a:r>
            <a:r>
              <a:rPr lang="en-US" sz="2400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ea typeface="Cambria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ea typeface="Cambria" pitchFamily="18" charset="0"/>
                <a:cs typeface="Times New Roman" panose="02020603050405020304" pitchFamily="18" charset="0"/>
              </a:rPr>
              <a:t>:–</a:t>
            </a:r>
            <a:r>
              <a:rPr lang="en-US" sz="2400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ea typeface="Cambria" pitchFamily="18" charset="0"/>
                <a:cs typeface="Times New Roman" panose="02020603050405020304" pitchFamily="18" charset="0"/>
              </a:rPr>
              <a:t> </a:t>
            </a:r>
            <a:r>
              <a:rPr lang="en-IN" sz="2000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React enables developers to build expansive web applications capable of modifying data without requiring a page reload. Its core objectives are speed, scalability, and simplicity. This sets it apart from Spring.</a:t>
            </a:r>
            <a:endParaRPr lang="en-IN" dirty="0">
              <a:latin typeface="Times New Roman" panose="020206030504050203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14072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746AE79-D260-4D16-6DC0-EC8DC79976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2365"/>
            <a:ext cx="12192000" cy="6153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8908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45DDC15-83D2-819D-579F-B08F0E0C7F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5350"/>
            <a:ext cx="12192000" cy="6207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3661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92187E71-F354-4022-A1A8-34A7FE507D25}"/>
              </a:ext>
            </a:extLst>
          </p:cNvPr>
          <p:cNvGrpSpPr/>
          <p:nvPr/>
        </p:nvGrpSpPr>
        <p:grpSpPr>
          <a:xfrm>
            <a:off x="0" y="342692"/>
            <a:ext cx="7601830" cy="1005840"/>
            <a:chOff x="0" y="545888"/>
            <a:chExt cx="7601830" cy="1005840"/>
          </a:xfrm>
          <a:solidFill>
            <a:schemeClr val="accent3">
              <a:lumMod val="60000"/>
              <a:lumOff val="40000"/>
            </a:schemeClr>
          </a:solidFill>
        </p:grpSpPr>
        <p:sp>
          <p:nvSpPr>
            <p:cNvPr id="11" name="Arrow: Chevron 17">
              <a:extLst>
                <a:ext uri="{FF2B5EF4-FFF2-40B4-BE49-F238E27FC236}">
                  <a16:creationId xmlns:a16="http://schemas.microsoft.com/office/drawing/2014/main" id="{5B558A55-DC5D-49F0-A4D0-F49F33EB583B}"/>
                </a:ext>
              </a:extLst>
            </p:cNvPr>
            <p:cNvSpPr/>
            <p:nvPr/>
          </p:nvSpPr>
          <p:spPr>
            <a:xfrm>
              <a:off x="6663477" y="545888"/>
              <a:ext cx="731520" cy="1005840"/>
            </a:xfrm>
            <a:prstGeom prst="chevron">
              <a:avLst>
                <a:gd name="adj" fmla="val 56731"/>
              </a:avLst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" name="Arrow: Pentagon 1">
              <a:extLst>
                <a:ext uri="{FF2B5EF4-FFF2-40B4-BE49-F238E27FC236}">
                  <a16:creationId xmlns:a16="http://schemas.microsoft.com/office/drawing/2014/main" id="{2B393331-5D4A-4961-AB58-3DE7220FAF94}"/>
                </a:ext>
              </a:extLst>
            </p:cNvPr>
            <p:cNvSpPr/>
            <p:nvPr/>
          </p:nvSpPr>
          <p:spPr>
            <a:xfrm>
              <a:off x="0" y="545888"/>
              <a:ext cx="6427177" cy="1005840"/>
            </a:xfrm>
            <a:prstGeom prst="homePlate">
              <a:avLst>
                <a:gd name="adj" fmla="val 4090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b="1" dirty="0">
                  <a:latin typeface="Times New Roman" panose="02020603050405020304" pitchFamily="18" charset="0"/>
                  <a:ea typeface="Cambria" pitchFamily="18" charset="0"/>
                  <a:cs typeface="Times New Roman" panose="02020603050405020304" pitchFamily="18" charset="0"/>
                </a:rPr>
                <a:t>User Classes </a:t>
              </a:r>
            </a:p>
          </p:txBody>
        </p:sp>
        <p:sp>
          <p:nvSpPr>
            <p:cNvPr id="13" name="Arrow: Chevron 18">
              <a:extLst>
                <a:ext uri="{FF2B5EF4-FFF2-40B4-BE49-F238E27FC236}">
                  <a16:creationId xmlns:a16="http://schemas.microsoft.com/office/drawing/2014/main" id="{B251CA05-7D56-47E6-9756-C119C1558F2E}"/>
                </a:ext>
              </a:extLst>
            </p:cNvPr>
            <p:cNvSpPr/>
            <p:nvPr/>
          </p:nvSpPr>
          <p:spPr>
            <a:xfrm>
              <a:off x="7053190" y="545888"/>
              <a:ext cx="548640" cy="1005840"/>
            </a:xfrm>
            <a:prstGeom prst="chevron">
              <a:avLst>
                <a:gd name="adj" fmla="val 74706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4" name="Arrow: Chevron 19">
              <a:extLst>
                <a:ext uri="{FF2B5EF4-FFF2-40B4-BE49-F238E27FC236}">
                  <a16:creationId xmlns:a16="http://schemas.microsoft.com/office/drawing/2014/main" id="{7D930977-3753-49D3-962C-D68A88D8CA65}"/>
                </a:ext>
              </a:extLst>
            </p:cNvPr>
            <p:cNvSpPr/>
            <p:nvPr/>
          </p:nvSpPr>
          <p:spPr>
            <a:xfrm>
              <a:off x="6083373" y="545888"/>
              <a:ext cx="914400" cy="1005840"/>
            </a:xfrm>
            <a:prstGeom prst="chevron">
              <a:avLst>
                <a:gd name="adj" fmla="val 45057"/>
              </a:avLst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82E2B4C-53D5-480A-94F2-7F61A93EB936}"/>
              </a:ext>
            </a:extLst>
          </p:cNvPr>
          <p:cNvCxnSpPr>
            <a:cxnSpLocks/>
          </p:cNvCxnSpPr>
          <p:nvPr/>
        </p:nvCxnSpPr>
        <p:spPr>
          <a:xfrm rot="5400000">
            <a:off x="585770" y="3432503"/>
            <a:ext cx="1632869" cy="22416"/>
          </a:xfrm>
          <a:prstGeom prst="line">
            <a:avLst/>
          </a:prstGeom>
          <a:ln w="25400">
            <a:solidFill>
              <a:schemeClr val="accent6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949CC8FD-C4CD-4E2E-A50C-A55F20AF6617}"/>
              </a:ext>
            </a:extLst>
          </p:cNvPr>
          <p:cNvSpPr/>
          <p:nvPr/>
        </p:nvSpPr>
        <p:spPr>
          <a:xfrm>
            <a:off x="200824" y="3215113"/>
            <a:ext cx="2525486" cy="566057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700" b="1" dirty="0">
                <a:solidFill>
                  <a:schemeClr val="tx1"/>
                </a:solidFill>
                <a:latin typeface="Cambria" pitchFamily="18" charset="0"/>
                <a:ea typeface="Cambria" pitchFamily="18" charset="0"/>
              </a:rPr>
              <a:t>Customer</a:t>
            </a:r>
            <a:endParaRPr lang="ko-KR" altLang="en-US" sz="2700" b="1" dirty="0">
              <a:solidFill>
                <a:schemeClr val="tx1"/>
              </a:solidFill>
              <a:latin typeface="Cambria" pitchFamily="18" charset="0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F7343E3-2473-4BDF-9F3A-CD2C9840C111}"/>
              </a:ext>
            </a:extLst>
          </p:cNvPr>
          <p:cNvCxnSpPr>
            <a:cxnSpLocks/>
          </p:cNvCxnSpPr>
          <p:nvPr/>
        </p:nvCxnSpPr>
        <p:spPr>
          <a:xfrm rot="16200000" flipH="1">
            <a:off x="6605555" y="3541564"/>
            <a:ext cx="1596572" cy="14513"/>
          </a:xfrm>
          <a:prstGeom prst="line">
            <a:avLst/>
          </a:prstGeom>
          <a:ln w="25400">
            <a:solidFill>
              <a:schemeClr val="accent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F079DF2B-7674-4DAE-8088-D890FCD2D582}"/>
              </a:ext>
            </a:extLst>
          </p:cNvPr>
          <p:cNvSpPr/>
          <p:nvPr/>
        </p:nvSpPr>
        <p:spPr>
          <a:xfrm>
            <a:off x="6318225" y="3305509"/>
            <a:ext cx="2185745" cy="553957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700" b="1" dirty="0">
                <a:solidFill>
                  <a:schemeClr val="tx1"/>
                </a:solidFill>
                <a:latin typeface="Cambria" pitchFamily="18" charset="0"/>
              </a:rPr>
              <a:t>User</a:t>
            </a:r>
            <a:endParaRPr lang="ko-KR" altLang="en-US" sz="2700" b="1" dirty="0">
              <a:solidFill>
                <a:schemeClr val="tx1"/>
              </a:solidFill>
              <a:latin typeface="Cambria" pitchFamily="18" charset="0"/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8E5F56B-331B-4752-B095-BCE87F7E69A2}"/>
              </a:ext>
            </a:extLst>
          </p:cNvPr>
          <p:cNvCxnSpPr>
            <a:cxnSpLocks/>
          </p:cNvCxnSpPr>
          <p:nvPr/>
        </p:nvCxnSpPr>
        <p:spPr>
          <a:xfrm rot="5400000">
            <a:off x="3627184" y="3415351"/>
            <a:ext cx="1603842" cy="27693"/>
          </a:xfrm>
          <a:prstGeom prst="line">
            <a:avLst/>
          </a:prstGeom>
          <a:ln w="25400">
            <a:solidFill>
              <a:schemeClr val="accent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E273D821-2EEC-401E-AACC-2E4FF80B407C}"/>
              </a:ext>
            </a:extLst>
          </p:cNvPr>
          <p:cNvSpPr/>
          <p:nvPr/>
        </p:nvSpPr>
        <p:spPr>
          <a:xfrm>
            <a:off x="3154115" y="3207791"/>
            <a:ext cx="2569029" cy="552710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700" b="1" dirty="0">
                <a:solidFill>
                  <a:schemeClr val="tx1"/>
                </a:solidFill>
                <a:latin typeface="Cambria" pitchFamily="18" charset="0"/>
                <a:ea typeface="Cambria" pitchFamily="18" charset="0"/>
              </a:rPr>
              <a:t>Product</a:t>
            </a:r>
            <a:endParaRPr lang="ko-KR" altLang="en-US" sz="2700" b="1" dirty="0">
              <a:solidFill>
                <a:schemeClr val="tx1"/>
              </a:solidFill>
              <a:latin typeface="Cambria" pitchFamily="18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B9E44DE-0676-40C1-842B-94EF59935D06}"/>
              </a:ext>
            </a:extLst>
          </p:cNvPr>
          <p:cNvSpPr txBox="1"/>
          <p:nvPr/>
        </p:nvSpPr>
        <p:spPr>
          <a:xfrm>
            <a:off x="230886" y="4421821"/>
            <a:ext cx="2651707" cy="1323439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Customer class is a specific type of user, tailored to represent customers of your pet shop. It could have properties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B9E44DE-0676-40C1-842B-94EF59935D06}"/>
              </a:ext>
            </a:extLst>
          </p:cNvPr>
          <p:cNvSpPr txBox="1"/>
          <p:nvPr/>
        </p:nvSpPr>
        <p:spPr>
          <a:xfrm>
            <a:off x="3168629" y="4341016"/>
            <a:ext cx="263897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Product class represents the items available for sale in your pet shop. Each instance of this class could correspond to a particular product type, such as pet food, toys, accessories,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etc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B9E44DE-0676-40C1-842B-94EF59935D06}"/>
              </a:ext>
            </a:extLst>
          </p:cNvPr>
          <p:cNvSpPr txBox="1"/>
          <p:nvPr/>
        </p:nvSpPr>
        <p:spPr>
          <a:xfrm>
            <a:off x="6096000" y="4421821"/>
            <a:ext cx="282422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User class represents individuals who interact with your web application. In the context of your pet shop, users could be customers, administrators, or other roles. 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Cambria" pitchFamily="18" charset="0"/>
              <a:cs typeface="Arial" pitchFamily="34" charset="0"/>
            </a:endParaRPr>
          </a:p>
        </p:txBody>
      </p:sp>
      <p:pic>
        <p:nvPicPr>
          <p:cNvPr id="47" name="Picture 46" descr="user png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79427" y="1537714"/>
            <a:ext cx="1267971" cy="1267971"/>
          </a:xfrm>
          <a:prstGeom prst="rect">
            <a:avLst/>
          </a:prstGeom>
        </p:spPr>
      </p:pic>
      <p:pic>
        <p:nvPicPr>
          <p:cNvPr id="48" name="Picture 47" descr="admi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8832" y="1686040"/>
            <a:ext cx="1164533" cy="1152889"/>
          </a:xfrm>
          <a:prstGeom prst="rect">
            <a:avLst/>
          </a:prstGeom>
        </p:spPr>
      </p:pic>
      <p:pic>
        <p:nvPicPr>
          <p:cNvPr id="49" name="Picture 48" descr="company-icon-300 copy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2300" y="1687476"/>
            <a:ext cx="939800" cy="939800"/>
          </a:xfrm>
          <a:prstGeom prst="rect">
            <a:avLst/>
          </a:prstGeom>
        </p:spPr>
      </p:pic>
      <p:pic>
        <p:nvPicPr>
          <p:cNvPr id="5" name="Picture 4" descr="company-icon-300 copy.png">
            <a:extLst>
              <a:ext uri="{FF2B5EF4-FFF2-40B4-BE49-F238E27FC236}">
                <a16:creationId xmlns:a16="http://schemas.microsoft.com/office/drawing/2014/main" id="{9A76B808-E260-727B-830C-BE6061A03D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93334" y="1537714"/>
            <a:ext cx="939800" cy="939800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580F0DE-EB43-D369-E26B-C00E0F2E632C}"/>
              </a:ext>
            </a:extLst>
          </p:cNvPr>
          <p:cNvCxnSpPr>
            <a:cxnSpLocks/>
          </p:cNvCxnSpPr>
          <p:nvPr/>
        </p:nvCxnSpPr>
        <p:spPr>
          <a:xfrm rot="5400000">
            <a:off x="9651811" y="3265588"/>
            <a:ext cx="1603842" cy="27693"/>
          </a:xfrm>
          <a:prstGeom prst="line">
            <a:avLst/>
          </a:prstGeom>
          <a:ln w="25400">
            <a:solidFill>
              <a:schemeClr val="accent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5E3DBC72-61B5-3560-7088-5917D4F30D29}"/>
              </a:ext>
            </a:extLst>
          </p:cNvPr>
          <p:cNvSpPr/>
          <p:nvPr/>
        </p:nvSpPr>
        <p:spPr>
          <a:xfrm>
            <a:off x="9178719" y="3066787"/>
            <a:ext cx="2569029" cy="552710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700" b="1" dirty="0">
                <a:solidFill>
                  <a:schemeClr val="tx1"/>
                </a:solidFill>
                <a:latin typeface="Cambria" pitchFamily="18" charset="0"/>
                <a:ea typeface="Cambria" pitchFamily="18" charset="0"/>
              </a:rPr>
              <a:t>Order</a:t>
            </a:r>
            <a:endParaRPr lang="ko-KR" altLang="en-US" sz="2700" b="1" dirty="0">
              <a:solidFill>
                <a:schemeClr val="tx1"/>
              </a:solidFill>
              <a:latin typeface="Cambria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EFAA3D-B104-4E79-D44F-4901C5AD3E5D}"/>
              </a:ext>
            </a:extLst>
          </p:cNvPr>
          <p:cNvSpPr txBox="1"/>
          <p:nvPr/>
        </p:nvSpPr>
        <p:spPr>
          <a:xfrm>
            <a:off x="9139140" y="4341016"/>
            <a:ext cx="283068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Order class encapsulates the information related to customer transactions within your pet shop web application. It plays a crucial role in tracking and managing the purchase process. Here's a more detailed breakdown of its properties and functionalities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1" grpId="0" animBg="1"/>
      <p:bldP spid="25" grpId="0" animBg="1"/>
      <p:bldP spid="29" grpId="0"/>
      <p:bldP spid="44" grpId="0"/>
      <p:bldP spid="45" grpId="0"/>
      <p:bldP spid="7" grpId="0" animBg="1"/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92187E71-F354-4022-A1A8-34A7FE507D25}"/>
              </a:ext>
            </a:extLst>
          </p:cNvPr>
          <p:cNvGrpSpPr/>
          <p:nvPr/>
        </p:nvGrpSpPr>
        <p:grpSpPr>
          <a:xfrm>
            <a:off x="-1" y="314801"/>
            <a:ext cx="8676861" cy="1005840"/>
            <a:chOff x="0" y="545888"/>
            <a:chExt cx="7601830" cy="1005840"/>
          </a:xfrm>
          <a:solidFill>
            <a:schemeClr val="accent1">
              <a:lumMod val="50000"/>
            </a:schemeClr>
          </a:solidFill>
        </p:grpSpPr>
        <p:sp>
          <p:nvSpPr>
            <p:cNvPr id="6" name="Arrow: Chevron 17">
              <a:extLst>
                <a:ext uri="{FF2B5EF4-FFF2-40B4-BE49-F238E27FC236}">
                  <a16:creationId xmlns:a16="http://schemas.microsoft.com/office/drawing/2014/main" id="{5B558A55-DC5D-49F0-A4D0-F49F33EB583B}"/>
                </a:ext>
              </a:extLst>
            </p:cNvPr>
            <p:cNvSpPr/>
            <p:nvPr/>
          </p:nvSpPr>
          <p:spPr>
            <a:xfrm>
              <a:off x="6663477" y="545888"/>
              <a:ext cx="731520" cy="1005840"/>
            </a:xfrm>
            <a:prstGeom prst="chevron">
              <a:avLst>
                <a:gd name="adj" fmla="val 56731"/>
              </a:avLst>
            </a:prstGeom>
            <a:solidFill>
              <a:schemeClr val="accent4">
                <a:lumMod val="40000"/>
                <a:lumOff val="60000"/>
              </a:schemeClr>
            </a:solidFill>
            <a:ln/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" name="Arrow: Pentagon 1">
              <a:extLst>
                <a:ext uri="{FF2B5EF4-FFF2-40B4-BE49-F238E27FC236}">
                  <a16:creationId xmlns:a16="http://schemas.microsoft.com/office/drawing/2014/main" id="{2B393331-5D4A-4961-AB58-3DE7220FAF94}"/>
                </a:ext>
              </a:extLst>
            </p:cNvPr>
            <p:cNvSpPr/>
            <p:nvPr/>
          </p:nvSpPr>
          <p:spPr>
            <a:xfrm>
              <a:off x="0" y="545888"/>
              <a:ext cx="6427177" cy="1005840"/>
            </a:xfrm>
            <a:prstGeom prst="homePlate">
              <a:avLst>
                <a:gd name="adj" fmla="val 40909"/>
              </a:avLst>
            </a:prstGeom>
            <a:ln/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b="1" dirty="0">
                  <a:latin typeface="Cambria" pitchFamily="18" charset="0"/>
                  <a:ea typeface="Cambria" pitchFamily="18" charset="0"/>
                </a:rPr>
                <a:t>Application Functions</a:t>
              </a:r>
            </a:p>
          </p:txBody>
        </p:sp>
        <p:sp>
          <p:nvSpPr>
            <p:cNvPr id="8" name="Arrow: Chevron 18">
              <a:extLst>
                <a:ext uri="{FF2B5EF4-FFF2-40B4-BE49-F238E27FC236}">
                  <a16:creationId xmlns:a16="http://schemas.microsoft.com/office/drawing/2014/main" id="{B251CA05-7D56-47E6-9756-C119C1558F2E}"/>
                </a:ext>
              </a:extLst>
            </p:cNvPr>
            <p:cNvSpPr/>
            <p:nvPr/>
          </p:nvSpPr>
          <p:spPr>
            <a:xfrm>
              <a:off x="7053190" y="545888"/>
              <a:ext cx="548640" cy="1005840"/>
            </a:xfrm>
            <a:prstGeom prst="chevron">
              <a:avLst>
                <a:gd name="adj" fmla="val 74706"/>
              </a:avLst>
            </a:prstGeom>
            <a:solidFill>
              <a:schemeClr val="accent4">
                <a:lumMod val="20000"/>
                <a:lumOff val="80000"/>
              </a:schemeClr>
            </a:solidFill>
            <a:ln/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" name="Arrow: Chevron 19">
              <a:extLst>
                <a:ext uri="{FF2B5EF4-FFF2-40B4-BE49-F238E27FC236}">
                  <a16:creationId xmlns:a16="http://schemas.microsoft.com/office/drawing/2014/main" id="{7D930977-3753-49D3-962C-D68A88D8CA65}"/>
                </a:ext>
              </a:extLst>
            </p:cNvPr>
            <p:cNvSpPr/>
            <p:nvPr/>
          </p:nvSpPr>
          <p:spPr>
            <a:xfrm>
              <a:off x="6083373" y="545888"/>
              <a:ext cx="914400" cy="1005840"/>
            </a:xfrm>
            <a:prstGeom prst="chevron">
              <a:avLst>
                <a:gd name="adj" fmla="val 45057"/>
              </a:avLst>
            </a:prstGeom>
            <a:solidFill>
              <a:schemeClr val="accent4">
                <a:lumMod val="60000"/>
                <a:lumOff val="40000"/>
              </a:schemeClr>
            </a:solidFill>
            <a:ln/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1BFED855-6F48-41D9-B0D2-D691F56D852E}"/>
              </a:ext>
            </a:extLst>
          </p:cNvPr>
          <p:cNvSpPr/>
          <p:nvPr/>
        </p:nvSpPr>
        <p:spPr>
          <a:xfrm>
            <a:off x="689610" y="1798515"/>
            <a:ext cx="493369" cy="439020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069C16D-3D41-4840-A60D-52E7B1E94B78}"/>
              </a:ext>
            </a:extLst>
          </p:cNvPr>
          <p:cNvSpPr txBox="1"/>
          <p:nvPr/>
        </p:nvSpPr>
        <p:spPr>
          <a:xfrm>
            <a:off x="729340" y="1853290"/>
            <a:ext cx="428367" cy="338554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01</a:t>
            </a:r>
            <a:endParaRPr lang="ko-KR" altLang="en-US" sz="1600" b="1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0E17FBE-7D1C-48B3-B0D9-6B0DA2A91441}"/>
              </a:ext>
            </a:extLst>
          </p:cNvPr>
          <p:cNvSpPr/>
          <p:nvPr/>
        </p:nvSpPr>
        <p:spPr>
          <a:xfrm>
            <a:off x="704124" y="2537963"/>
            <a:ext cx="493369" cy="439020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28D30A2-DC8D-4076-AD6B-50356C9CC4BB}"/>
              </a:ext>
            </a:extLst>
          </p:cNvPr>
          <p:cNvSpPr txBox="1"/>
          <p:nvPr/>
        </p:nvSpPr>
        <p:spPr>
          <a:xfrm>
            <a:off x="743854" y="2607252"/>
            <a:ext cx="428367" cy="338554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02</a:t>
            </a:r>
            <a:endParaRPr lang="ko-KR" altLang="en-US" sz="1600" b="1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6FBECFC-D70E-40B6-BBE9-64B1EFF72164}"/>
              </a:ext>
            </a:extLst>
          </p:cNvPr>
          <p:cNvSpPr/>
          <p:nvPr/>
        </p:nvSpPr>
        <p:spPr>
          <a:xfrm>
            <a:off x="718639" y="3291924"/>
            <a:ext cx="493369" cy="439020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84DA8BF-A5B1-4A36-833F-3165BB8570C7}"/>
              </a:ext>
            </a:extLst>
          </p:cNvPr>
          <p:cNvSpPr txBox="1"/>
          <p:nvPr/>
        </p:nvSpPr>
        <p:spPr>
          <a:xfrm>
            <a:off x="758369" y="3361213"/>
            <a:ext cx="428367" cy="338554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03</a:t>
            </a:r>
            <a:endParaRPr lang="ko-KR" altLang="en-US" sz="1600" b="1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D728B6D-EA65-4A37-B4CA-FF4E86FBF028}"/>
              </a:ext>
            </a:extLst>
          </p:cNvPr>
          <p:cNvSpPr/>
          <p:nvPr/>
        </p:nvSpPr>
        <p:spPr>
          <a:xfrm>
            <a:off x="704125" y="4118451"/>
            <a:ext cx="493369" cy="439020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371B31A-021B-496F-A7D6-AB46E97A51F7}"/>
              </a:ext>
            </a:extLst>
          </p:cNvPr>
          <p:cNvSpPr txBox="1"/>
          <p:nvPr/>
        </p:nvSpPr>
        <p:spPr>
          <a:xfrm>
            <a:off x="743855" y="4173226"/>
            <a:ext cx="428367" cy="338554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04</a:t>
            </a:r>
            <a:endParaRPr lang="ko-KR" altLang="en-US" sz="1600" b="1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712686" y="1799772"/>
            <a:ext cx="8461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1478554" y="1728777"/>
            <a:ext cx="99277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ea typeface="Cambria" pitchFamily="18" charset="0"/>
                <a:cs typeface="Times New Roman" panose="02020603050405020304" pitchFamily="18" charset="0"/>
              </a:rPr>
              <a:t>Effortless Product Exploration: </a:t>
            </a:r>
            <a:r>
              <a:rPr lang="en-US" dirty="0">
                <a:latin typeface="Times New Roman" panose="02020603050405020304" pitchFamily="18" charset="0"/>
                <a:ea typeface="Cambria" pitchFamily="18" charset="0"/>
                <a:cs typeface="Times New Roman" panose="02020603050405020304" pitchFamily="18" charset="0"/>
              </a:rPr>
              <a:t>Simplifying the process, users effortlessly discover a wide range of pet products with intuitive search and filters.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509486" y="2467356"/>
            <a:ext cx="88682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b="1" dirty="0">
                <a:latin typeface="Times New Roman" panose="02020603050405020304" pitchFamily="18" charset="0"/>
                <a:ea typeface="Cambria" pitchFamily="18" charset="0"/>
                <a:cs typeface="Times New Roman" panose="02020603050405020304" pitchFamily="18" charset="0"/>
              </a:rPr>
              <a:t>Streamlined Checkout Experience: </a:t>
            </a:r>
            <a:r>
              <a:rPr lang="en-US" dirty="0">
                <a:latin typeface="Times New Roman" panose="02020603050405020304" pitchFamily="18" charset="0"/>
                <a:ea typeface="Cambria" pitchFamily="18" charset="0"/>
                <a:cs typeface="Times New Roman" panose="02020603050405020304" pitchFamily="18" charset="0"/>
              </a:rPr>
              <a:t>Users smoothly select, learn about, and purchase products, minimizing complexity.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478554" y="3223146"/>
            <a:ext cx="88682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b="1" dirty="0">
                <a:latin typeface="Times New Roman" panose="02020603050405020304" pitchFamily="18" charset="0"/>
                <a:ea typeface="Cambria" pitchFamily="18" charset="0"/>
                <a:cs typeface="Times New Roman" panose="02020603050405020304" pitchFamily="18" charset="0"/>
              </a:rPr>
              <a:t>Personalized User Profiles: </a:t>
            </a:r>
            <a:r>
              <a:rPr lang="en-US" dirty="0">
                <a:latin typeface="Times New Roman" panose="02020603050405020304" pitchFamily="18" charset="0"/>
                <a:ea typeface="Cambria" pitchFamily="18" charset="0"/>
                <a:cs typeface="Times New Roman" panose="02020603050405020304" pitchFamily="18" charset="0"/>
              </a:rPr>
              <a:t>Individual profiles store order history and preferences for tailored shopping.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478554" y="4024038"/>
            <a:ext cx="88682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b="1" dirty="0">
                <a:latin typeface="Times New Roman" panose="02020603050405020304" pitchFamily="18" charset="0"/>
                <a:ea typeface="Cambria" pitchFamily="18" charset="0"/>
                <a:cs typeface="Times New Roman" panose="02020603050405020304" pitchFamily="18" charset="0"/>
              </a:rPr>
              <a:t>Empowering Admin Dashboard: </a:t>
            </a:r>
            <a:r>
              <a:rPr lang="en-US" sz="2000" dirty="0">
                <a:latin typeface="Times New Roman" panose="02020603050405020304" pitchFamily="18" charset="0"/>
                <a:ea typeface="Cambria" pitchFamily="18" charset="0"/>
                <a:cs typeface="Times New Roman" panose="02020603050405020304" pitchFamily="18" charset="0"/>
              </a:rPr>
              <a:t>Administrators effectively manage orders, inventory, and customer insights from a robust dashboard.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BFED855-6F48-41D9-B0D2-D691F56D852E}"/>
              </a:ext>
            </a:extLst>
          </p:cNvPr>
          <p:cNvSpPr/>
          <p:nvPr/>
        </p:nvSpPr>
        <p:spPr>
          <a:xfrm>
            <a:off x="725895" y="4911829"/>
            <a:ext cx="493369" cy="439020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069C16D-3D41-4840-A60D-52E7B1E94B78}"/>
              </a:ext>
            </a:extLst>
          </p:cNvPr>
          <p:cNvSpPr txBox="1"/>
          <p:nvPr/>
        </p:nvSpPr>
        <p:spPr>
          <a:xfrm>
            <a:off x="765625" y="4966604"/>
            <a:ext cx="428367" cy="338554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05</a:t>
            </a:r>
            <a:endParaRPr lang="ko-KR" altLang="en-US" sz="1600" b="1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748971" y="4913086"/>
            <a:ext cx="8461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1538334" y="4886485"/>
            <a:ext cx="99277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ea typeface="Cambria" pitchFamily="18" charset="0"/>
                <a:cs typeface="Times New Roman" panose="02020603050405020304" pitchFamily="18" charset="0"/>
              </a:rPr>
              <a:t>Efficient Order Control: </a:t>
            </a:r>
            <a:r>
              <a:rPr lang="en-US" dirty="0">
                <a:latin typeface="Times New Roman" panose="02020603050405020304" pitchFamily="18" charset="0"/>
                <a:ea typeface="Cambria" pitchFamily="18" charset="0"/>
                <a:cs typeface="Times New Roman" panose="02020603050405020304" pitchFamily="18" charset="0"/>
              </a:rPr>
              <a:t>Admins easily handle order statuses, cancellations, returns, and customer communication.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0E17FBE-7D1C-48B3-B0D9-6B0DA2A91441}"/>
              </a:ext>
            </a:extLst>
          </p:cNvPr>
          <p:cNvSpPr/>
          <p:nvPr/>
        </p:nvSpPr>
        <p:spPr>
          <a:xfrm>
            <a:off x="754924" y="5694821"/>
            <a:ext cx="493369" cy="439020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28D30A2-DC8D-4076-AD6B-50356C9CC4BB}"/>
              </a:ext>
            </a:extLst>
          </p:cNvPr>
          <p:cNvSpPr txBox="1"/>
          <p:nvPr/>
        </p:nvSpPr>
        <p:spPr>
          <a:xfrm>
            <a:off x="794654" y="5764110"/>
            <a:ext cx="428367" cy="338554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06</a:t>
            </a:r>
            <a:endParaRPr lang="ko-KR" altLang="en-US" sz="1600" b="1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516851" y="5694821"/>
            <a:ext cx="88682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000" b="1" dirty="0">
                <a:latin typeface="Cambria" pitchFamily="18" charset="0"/>
                <a:ea typeface="Cambria" pitchFamily="18" charset="0"/>
              </a:rPr>
              <a:t>Effortless Order Placement: </a:t>
            </a:r>
            <a:r>
              <a:rPr lang="en-US" sz="2000" dirty="0">
                <a:latin typeface="Cambria" pitchFamily="18" charset="0"/>
                <a:ea typeface="Cambria" pitchFamily="18" charset="0"/>
              </a:rPr>
              <a:t>Users easily place orders for desired pet products.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92187E71-F354-4022-A1A8-34A7FE507D25}"/>
              </a:ext>
            </a:extLst>
          </p:cNvPr>
          <p:cNvGrpSpPr/>
          <p:nvPr/>
        </p:nvGrpSpPr>
        <p:grpSpPr>
          <a:xfrm>
            <a:off x="0" y="323239"/>
            <a:ext cx="8975035" cy="958908"/>
            <a:chOff x="0" y="545888"/>
            <a:chExt cx="7601830" cy="1005840"/>
          </a:xfrm>
          <a:solidFill>
            <a:schemeClr val="accent3">
              <a:lumMod val="60000"/>
              <a:lumOff val="40000"/>
            </a:schemeClr>
          </a:solidFill>
        </p:grpSpPr>
        <p:sp>
          <p:nvSpPr>
            <p:cNvPr id="11" name="Arrow: Chevron 17">
              <a:extLst>
                <a:ext uri="{FF2B5EF4-FFF2-40B4-BE49-F238E27FC236}">
                  <a16:creationId xmlns:a16="http://schemas.microsoft.com/office/drawing/2014/main" id="{5B558A55-DC5D-49F0-A4D0-F49F33EB583B}"/>
                </a:ext>
              </a:extLst>
            </p:cNvPr>
            <p:cNvSpPr/>
            <p:nvPr/>
          </p:nvSpPr>
          <p:spPr>
            <a:xfrm>
              <a:off x="6663477" y="545888"/>
              <a:ext cx="731520" cy="1005840"/>
            </a:xfrm>
            <a:prstGeom prst="chevron">
              <a:avLst>
                <a:gd name="adj" fmla="val 56731"/>
              </a:avLst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" name="Arrow: Pentagon 1">
              <a:extLst>
                <a:ext uri="{FF2B5EF4-FFF2-40B4-BE49-F238E27FC236}">
                  <a16:creationId xmlns:a16="http://schemas.microsoft.com/office/drawing/2014/main" id="{2B393331-5D4A-4961-AB58-3DE7220FAF94}"/>
                </a:ext>
              </a:extLst>
            </p:cNvPr>
            <p:cNvSpPr/>
            <p:nvPr/>
          </p:nvSpPr>
          <p:spPr>
            <a:xfrm>
              <a:off x="0" y="545888"/>
              <a:ext cx="6427177" cy="1005840"/>
            </a:xfrm>
            <a:prstGeom prst="homePlate">
              <a:avLst>
                <a:gd name="adj" fmla="val 4090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b="1" dirty="0">
                  <a:latin typeface="Times New Roman" panose="02020603050405020304" pitchFamily="18" charset="0"/>
                  <a:ea typeface="Cambria" pitchFamily="18" charset="0"/>
                  <a:cs typeface="Times New Roman" panose="02020603050405020304" pitchFamily="18" charset="0"/>
                </a:rPr>
                <a:t>Application Provide Modules </a:t>
              </a:r>
            </a:p>
          </p:txBody>
        </p:sp>
        <p:sp>
          <p:nvSpPr>
            <p:cNvPr id="13" name="Arrow: Chevron 18">
              <a:extLst>
                <a:ext uri="{FF2B5EF4-FFF2-40B4-BE49-F238E27FC236}">
                  <a16:creationId xmlns:a16="http://schemas.microsoft.com/office/drawing/2014/main" id="{B251CA05-7D56-47E6-9756-C119C1558F2E}"/>
                </a:ext>
              </a:extLst>
            </p:cNvPr>
            <p:cNvSpPr/>
            <p:nvPr/>
          </p:nvSpPr>
          <p:spPr>
            <a:xfrm>
              <a:off x="7053190" y="545888"/>
              <a:ext cx="548640" cy="1005840"/>
            </a:xfrm>
            <a:prstGeom prst="chevron">
              <a:avLst>
                <a:gd name="adj" fmla="val 74706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4" name="Arrow: Chevron 19">
              <a:extLst>
                <a:ext uri="{FF2B5EF4-FFF2-40B4-BE49-F238E27FC236}">
                  <a16:creationId xmlns:a16="http://schemas.microsoft.com/office/drawing/2014/main" id="{7D930977-3753-49D3-962C-D68A88D8CA65}"/>
                </a:ext>
              </a:extLst>
            </p:cNvPr>
            <p:cNvSpPr/>
            <p:nvPr/>
          </p:nvSpPr>
          <p:spPr>
            <a:xfrm>
              <a:off x="6083373" y="545888"/>
              <a:ext cx="914400" cy="1005840"/>
            </a:xfrm>
            <a:prstGeom prst="chevron">
              <a:avLst>
                <a:gd name="adj" fmla="val 45057"/>
              </a:avLst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98DB54B5-713C-4035-84E2-A4832DE95BB4}"/>
              </a:ext>
            </a:extLst>
          </p:cNvPr>
          <p:cNvSpPr txBox="1"/>
          <p:nvPr/>
        </p:nvSpPr>
        <p:spPr>
          <a:xfrm>
            <a:off x="263844" y="1635565"/>
            <a:ext cx="11248103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just">
              <a:buNone/>
            </a:pPr>
            <a:r>
              <a:rPr lang="en-US" sz="2000" b="1" dirty="0" err="1">
                <a:solidFill>
                  <a:srgbClr val="A7D0EF"/>
                </a:solidFill>
                <a:latin typeface="Times New Roman" panose="02020603050405020304" pitchFamily="18" charset="0"/>
                <a:ea typeface="Cambria" pitchFamily="18" charset="0"/>
                <a:cs typeface="Times New Roman" panose="02020603050405020304" pitchFamily="18" charset="0"/>
              </a:rPr>
              <a:t>Petshop</a:t>
            </a:r>
            <a:r>
              <a:rPr lang="en-US" sz="2000" b="1" dirty="0">
                <a:solidFill>
                  <a:srgbClr val="A7D0EF"/>
                </a:solidFill>
                <a:latin typeface="Times New Roman" panose="02020603050405020304" pitchFamily="18" charset="0"/>
                <a:ea typeface="Cambria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A7D0EF"/>
                </a:solidFill>
                <a:latin typeface="Times New Roman" panose="02020603050405020304" pitchFamily="18" charset="0"/>
                <a:ea typeface="Cambria" pitchFamily="18" charset="0"/>
                <a:cs typeface="Times New Roman" panose="02020603050405020304" pitchFamily="18" charset="0"/>
              </a:rPr>
              <a:t>WebApplication</a:t>
            </a:r>
            <a:r>
              <a:rPr lang="en-US" sz="2000" dirty="0">
                <a:solidFill>
                  <a:srgbClr val="A7D0EF"/>
                </a:solidFill>
                <a:latin typeface="Times New Roman" panose="02020603050405020304" pitchFamily="18" charset="0"/>
                <a:ea typeface="Cambria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>
                <a:latin typeface="Times New Roman" panose="02020603050405020304" pitchFamily="18" charset="0"/>
                <a:ea typeface="Cambria" pitchFamily="18" charset="0"/>
                <a:cs typeface="Times New Roman" panose="02020603050405020304" pitchFamily="18" charset="0"/>
              </a:rPr>
              <a:t>implemented fundamental CRUD operations for customer orders, enhancing the shopping experience</a:t>
            </a:r>
          </a:p>
          <a:p>
            <a:pPr marL="0" indent="0" algn="just">
              <a:buNone/>
            </a:pPr>
            <a:endParaRPr lang="en-US" sz="2000" b="1" dirty="0">
              <a:latin typeface="Times New Roman" panose="02020603050405020304" pitchFamily="18" charset="0"/>
              <a:ea typeface="Cambria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sz="2000" b="1" dirty="0">
                <a:latin typeface="Times New Roman" panose="02020603050405020304" pitchFamily="18" charset="0"/>
                <a:ea typeface="Cambria" pitchFamily="18" charset="0"/>
                <a:cs typeface="Times New Roman" panose="02020603050405020304" pitchFamily="18" charset="0"/>
              </a:rPr>
              <a:t>Create: </a:t>
            </a:r>
            <a:r>
              <a:rPr lang="en-US" sz="2000" dirty="0">
                <a:latin typeface="Times New Roman" panose="02020603050405020304" pitchFamily="18" charset="0"/>
                <a:ea typeface="Cambria" pitchFamily="18" charset="0"/>
                <a:cs typeface="Times New Roman" panose="02020603050405020304" pitchFamily="18" charset="0"/>
              </a:rPr>
              <a:t>Pet enthusiasts can create new orders by adding desired pet products to their cart and proceeding to checkout, seamlessly initiating the purchase process.</a:t>
            </a:r>
          </a:p>
          <a:p>
            <a:pPr marL="0" indent="0" algn="just">
              <a:buNone/>
            </a:pPr>
            <a:endParaRPr lang="en-US" sz="2000" dirty="0">
              <a:latin typeface="Times New Roman" panose="02020603050405020304" pitchFamily="18" charset="0"/>
              <a:ea typeface="Cambria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sz="2000" b="1" dirty="0">
                <a:latin typeface="Times New Roman" panose="02020603050405020304" pitchFamily="18" charset="0"/>
                <a:ea typeface="Cambria" pitchFamily="18" charset="0"/>
                <a:cs typeface="Times New Roman" panose="02020603050405020304" pitchFamily="18" charset="0"/>
              </a:rPr>
              <a:t>Read: </a:t>
            </a:r>
            <a:r>
              <a:rPr lang="en-US" sz="2000" dirty="0">
                <a:latin typeface="Times New Roman" panose="02020603050405020304" pitchFamily="18" charset="0"/>
                <a:ea typeface="Cambria" pitchFamily="18" charset="0"/>
                <a:cs typeface="Times New Roman" panose="02020603050405020304" pitchFamily="18" charset="0"/>
              </a:rPr>
              <a:t>Customers gain insight into their pet shopping history, accessing a record of past orders that showcases product details, quantities, and overall expenses.</a:t>
            </a:r>
          </a:p>
          <a:p>
            <a:pPr marL="0" indent="0" algn="just">
              <a:buNone/>
            </a:pPr>
            <a:endParaRPr lang="en-US" sz="2000" dirty="0">
              <a:latin typeface="Times New Roman" panose="02020603050405020304" pitchFamily="18" charset="0"/>
              <a:ea typeface="Cambria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sz="2000" b="1" dirty="0">
                <a:latin typeface="Times New Roman" panose="02020603050405020304" pitchFamily="18" charset="0"/>
                <a:ea typeface="Cambria" pitchFamily="18" charset="0"/>
                <a:cs typeface="Times New Roman" panose="02020603050405020304" pitchFamily="18" charset="0"/>
              </a:rPr>
              <a:t>Update: </a:t>
            </a:r>
            <a:r>
              <a:rPr lang="en-US" sz="2000" dirty="0">
                <a:latin typeface="Times New Roman" panose="02020603050405020304" pitchFamily="18" charset="0"/>
                <a:ea typeface="Cambria" pitchFamily="18" charset="0"/>
                <a:cs typeface="Times New Roman" panose="02020603050405020304" pitchFamily="18" charset="0"/>
              </a:rPr>
              <a:t>Empowering customers, the application allows order adjustments pre-checkout. Quantities can be modified, items removed, and even orders canceled if they haven't advanced to shipping or delivery stages.</a:t>
            </a:r>
          </a:p>
          <a:p>
            <a:pPr marL="0" indent="0" algn="just">
              <a:buNone/>
            </a:pPr>
            <a:endParaRPr lang="en-US" sz="2000" b="1" dirty="0">
              <a:latin typeface="Times New Roman" panose="02020603050405020304" pitchFamily="18" charset="0"/>
              <a:ea typeface="Cambria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sz="2000" b="1" dirty="0">
                <a:latin typeface="Times New Roman" panose="02020603050405020304" pitchFamily="18" charset="0"/>
                <a:ea typeface="Cambria" pitchFamily="18" charset="0"/>
                <a:cs typeface="Times New Roman" panose="02020603050405020304" pitchFamily="18" charset="0"/>
              </a:rPr>
              <a:t>Delete: </a:t>
            </a:r>
            <a:r>
              <a:rPr lang="en-US" sz="2000" dirty="0">
                <a:latin typeface="Times New Roman" panose="02020603050405020304" pitchFamily="18" charset="0"/>
                <a:ea typeface="Cambria" pitchFamily="18" charset="0"/>
                <a:cs typeface="Times New Roman" panose="02020603050405020304" pitchFamily="18" charset="0"/>
              </a:rPr>
              <a:t>Customers retain control by enabling order cancellations prior to shipment. Removal of orders from history synchronizes with inventory updates.</a:t>
            </a:r>
            <a:endParaRPr lang="en-IN" sz="2000" dirty="0">
              <a:latin typeface="Times New Roman" panose="02020603050405020304" pitchFamily="18" charset="0"/>
              <a:ea typeface="Cambria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29684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2EDD862E-7804-4195-8C5A-0CEF09941158}"/>
              </a:ext>
            </a:extLst>
          </p:cNvPr>
          <p:cNvGrpSpPr/>
          <p:nvPr/>
        </p:nvGrpSpPr>
        <p:grpSpPr>
          <a:xfrm>
            <a:off x="0" y="139792"/>
            <a:ext cx="8461829" cy="963294"/>
            <a:chOff x="0" y="545888"/>
            <a:chExt cx="7601830" cy="1005840"/>
          </a:xfrm>
          <a:solidFill>
            <a:srgbClr val="EE6CC1">
              <a:lumMod val="50000"/>
            </a:srgbClr>
          </a:solidFill>
        </p:grpSpPr>
        <p:sp>
          <p:nvSpPr>
            <p:cNvPr id="13" name="Arrow: Chevron 17">
              <a:extLst>
                <a:ext uri="{FF2B5EF4-FFF2-40B4-BE49-F238E27FC236}">
                  <a16:creationId xmlns:a16="http://schemas.microsoft.com/office/drawing/2014/main" id="{FFED5095-CBA9-4831-8D97-D52678734890}"/>
                </a:ext>
              </a:extLst>
            </p:cNvPr>
            <p:cNvSpPr/>
            <p:nvPr/>
          </p:nvSpPr>
          <p:spPr>
            <a:xfrm>
              <a:off x="6663477" y="545888"/>
              <a:ext cx="731520" cy="1005840"/>
            </a:xfrm>
            <a:prstGeom prst="chevron">
              <a:avLst>
                <a:gd name="adj" fmla="val 56731"/>
              </a:avLst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" name="Arrow: Pentagon 1">
              <a:extLst>
                <a:ext uri="{FF2B5EF4-FFF2-40B4-BE49-F238E27FC236}">
                  <a16:creationId xmlns:a16="http://schemas.microsoft.com/office/drawing/2014/main" id="{CC89345B-675A-44F7-BB03-50DBDE372349}"/>
                </a:ext>
              </a:extLst>
            </p:cNvPr>
            <p:cNvSpPr/>
            <p:nvPr/>
          </p:nvSpPr>
          <p:spPr>
            <a:xfrm>
              <a:off x="0" y="545888"/>
              <a:ext cx="6427177" cy="1005840"/>
            </a:xfrm>
            <a:prstGeom prst="homePlate">
              <a:avLst>
                <a:gd name="adj" fmla="val 40909"/>
              </a:avLst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lvl="0" algn="ctr">
                <a:defRPr/>
              </a:pPr>
              <a:r>
                <a:rPr lang="en-US" sz="3200" b="1" kern="0" dirty="0">
                  <a:solidFill>
                    <a:prstClr val="white"/>
                  </a:solidFill>
                  <a:latin typeface="Cambria" pitchFamily="18" charset="0"/>
                  <a:ea typeface="Cambria" pitchFamily="18" charset="0"/>
                </a:rPr>
                <a:t>Application Activity Diagram</a:t>
              </a:r>
            </a:p>
          </p:txBody>
        </p:sp>
        <p:sp>
          <p:nvSpPr>
            <p:cNvPr id="15" name="Arrow: Chevron 18">
              <a:extLst>
                <a:ext uri="{FF2B5EF4-FFF2-40B4-BE49-F238E27FC236}">
                  <a16:creationId xmlns:a16="http://schemas.microsoft.com/office/drawing/2014/main" id="{1208EBD8-54D8-4165-9034-9A4ADB1B153F}"/>
                </a:ext>
              </a:extLst>
            </p:cNvPr>
            <p:cNvSpPr/>
            <p:nvPr/>
          </p:nvSpPr>
          <p:spPr>
            <a:xfrm>
              <a:off x="7053190" y="545888"/>
              <a:ext cx="548640" cy="1005840"/>
            </a:xfrm>
            <a:prstGeom prst="chevron">
              <a:avLst>
                <a:gd name="adj" fmla="val 74706"/>
              </a:avLst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" name="Arrow: Chevron 19">
              <a:extLst>
                <a:ext uri="{FF2B5EF4-FFF2-40B4-BE49-F238E27FC236}">
                  <a16:creationId xmlns:a16="http://schemas.microsoft.com/office/drawing/2014/main" id="{60DF2D25-2D59-417A-A457-A7189A74BDFA}"/>
                </a:ext>
              </a:extLst>
            </p:cNvPr>
            <p:cNvSpPr/>
            <p:nvPr/>
          </p:nvSpPr>
          <p:spPr>
            <a:xfrm>
              <a:off x="6083373" y="545888"/>
              <a:ext cx="914400" cy="1005840"/>
            </a:xfrm>
            <a:prstGeom prst="chevron">
              <a:avLst>
                <a:gd name="adj" fmla="val 45057"/>
              </a:avLst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6F749387-A1BA-2C52-7023-0090FD08C6A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3" t="3768" r="6044" b="11818"/>
          <a:stretch/>
        </p:blipFill>
        <p:spPr bwMode="auto">
          <a:xfrm>
            <a:off x="3220277" y="1272209"/>
            <a:ext cx="4416603" cy="535030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081949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92187E71-F354-4022-A1A8-34A7FE507D25}"/>
              </a:ext>
            </a:extLst>
          </p:cNvPr>
          <p:cNvGrpSpPr/>
          <p:nvPr/>
        </p:nvGrpSpPr>
        <p:grpSpPr>
          <a:xfrm>
            <a:off x="0" y="303363"/>
            <a:ext cx="9988826" cy="849576"/>
            <a:chOff x="0" y="545888"/>
            <a:chExt cx="7601830" cy="1005840"/>
          </a:xfrm>
          <a:solidFill>
            <a:schemeClr val="accent3">
              <a:lumMod val="60000"/>
              <a:lumOff val="40000"/>
            </a:schemeClr>
          </a:solidFill>
        </p:grpSpPr>
        <p:sp>
          <p:nvSpPr>
            <p:cNvPr id="11" name="Arrow: Chevron 17">
              <a:extLst>
                <a:ext uri="{FF2B5EF4-FFF2-40B4-BE49-F238E27FC236}">
                  <a16:creationId xmlns:a16="http://schemas.microsoft.com/office/drawing/2014/main" id="{5B558A55-DC5D-49F0-A4D0-F49F33EB583B}"/>
                </a:ext>
              </a:extLst>
            </p:cNvPr>
            <p:cNvSpPr/>
            <p:nvPr/>
          </p:nvSpPr>
          <p:spPr>
            <a:xfrm>
              <a:off x="6663477" y="545888"/>
              <a:ext cx="731520" cy="1005840"/>
            </a:xfrm>
            <a:prstGeom prst="chevron">
              <a:avLst>
                <a:gd name="adj" fmla="val 56731"/>
              </a:avLst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" name="Arrow: Pentagon 1">
              <a:extLst>
                <a:ext uri="{FF2B5EF4-FFF2-40B4-BE49-F238E27FC236}">
                  <a16:creationId xmlns:a16="http://schemas.microsoft.com/office/drawing/2014/main" id="{2B393331-5D4A-4961-AB58-3DE7220FAF94}"/>
                </a:ext>
              </a:extLst>
            </p:cNvPr>
            <p:cNvSpPr/>
            <p:nvPr/>
          </p:nvSpPr>
          <p:spPr>
            <a:xfrm>
              <a:off x="0" y="545888"/>
              <a:ext cx="6427177" cy="1005840"/>
            </a:xfrm>
            <a:prstGeom prst="homePlate">
              <a:avLst>
                <a:gd name="adj" fmla="val 4090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>
                  <a:latin typeface="Cambria" pitchFamily="18" charset="0"/>
                  <a:ea typeface="Cambria" pitchFamily="18" charset="0"/>
                </a:rPr>
                <a:t>Admin side use case Diagram</a:t>
              </a:r>
            </a:p>
          </p:txBody>
        </p:sp>
        <p:sp>
          <p:nvSpPr>
            <p:cNvPr id="13" name="Arrow: Chevron 18">
              <a:extLst>
                <a:ext uri="{FF2B5EF4-FFF2-40B4-BE49-F238E27FC236}">
                  <a16:creationId xmlns:a16="http://schemas.microsoft.com/office/drawing/2014/main" id="{B251CA05-7D56-47E6-9756-C119C1558F2E}"/>
                </a:ext>
              </a:extLst>
            </p:cNvPr>
            <p:cNvSpPr/>
            <p:nvPr/>
          </p:nvSpPr>
          <p:spPr>
            <a:xfrm>
              <a:off x="7053190" y="545888"/>
              <a:ext cx="548640" cy="1005840"/>
            </a:xfrm>
            <a:prstGeom prst="chevron">
              <a:avLst>
                <a:gd name="adj" fmla="val 74706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4" name="Arrow: Chevron 19">
              <a:extLst>
                <a:ext uri="{FF2B5EF4-FFF2-40B4-BE49-F238E27FC236}">
                  <a16:creationId xmlns:a16="http://schemas.microsoft.com/office/drawing/2014/main" id="{7D930977-3753-49D3-962C-D68A88D8CA65}"/>
                </a:ext>
              </a:extLst>
            </p:cNvPr>
            <p:cNvSpPr/>
            <p:nvPr/>
          </p:nvSpPr>
          <p:spPr>
            <a:xfrm>
              <a:off x="6083373" y="545888"/>
              <a:ext cx="914400" cy="1005840"/>
            </a:xfrm>
            <a:prstGeom prst="chevron">
              <a:avLst>
                <a:gd name="adj" fmla="val 45057"/>
              </a:avLst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8027E7DA-E0EC-7132-418C-65ADACB9C83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45" t="9974" r="6155" b="7739"/>
          <a:stretch/>
        </p:blipFill>
        <p:spPr bwMode="auto">
          <a:xfrm>
            <a:off x="258417" y="1649895"/>
            <a:ext cx="5515246" cy="4263887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2EDFDB7-62D1-C7A7-F2FB-EF2917845C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9989" y="1826352"/>
            <a:ext cx="3770679" cy="4087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7088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92187E71-F354-4022-A1A8-34A7FE507D25}"/>
              </a:ext>
            </a:extLst>
          </p:cNvPr>
          <p:cNvGrpSpPr/>
          <p:nvPr/>
        </p:nvGrpSpPr>
        <p:grpSpPr>
          <a:xfrm>
            <a:off x="0" y="303363"/>
            <a:ext cx="9988826" cy="849576"/>
            <a:chOff x="0" y="545888"/>
            <a:chExt cx="7601830" cy="1005840"/>
          </a:xfrm>
          <a:solidFill>
            <a:schemeClr val="accent3">
              <a:lumMod val="60000"/>
              <a:lumOff val="40000"/>
            </a:schemeClr>
          </a:solidFill>
        </p:grpSpPr>
        <p:sp>
          <p:nvSpPr>
            <p:cNvPr id="11" name="Arrow: Chevron 17">
              <a:extLst>
                <a:ext uri="{FF2B5EF4-FFF2-40B4-BE49-F238E27FC236}">
                  <a16:creationId xmlns:a16="http://schemas.microsoft.com/office/drawing/2014/main" id="{5B558A55-DC5D-49F0-A4D0-F49F33EB583B}"/>
                </a:ext>
              </a:extLst>
            </p:cNvPr>
            <p:cNvSpPr/>
            <p:nvPr/>
          </p:nvSpPr>
          <p:spPr>
            <a:xfrm>
              <a:off x="6663477" y="545888"/>
              <a:ext cx="731520" cy="1005840"/>
            </a:xfrm>
            <a:prstGeom prst="chevron">
              <a:avLst>
                <a:gd name="adj" fmla="val 56731"/>
              </a:avLst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" name="Arrow: Pentagon 1">
              <a:extLst>
                <a:ext uri="{FF2B5EF4-FFF2-40B4-BE49-F238E27FC236}">
                  <a16:creationId xmlns:a16="http://schemas.microsoft.com/office/drawing/2014/main" id="{2B393331-5D4A-4961-AB58-3DE7220FAF94}"/>
                </a:ext>
              </a:extLst>
            </p:cNvPr>
            <p:cNvSpPr/>
            <p:nvPr/>
          </p:nvSpPr>
          <p:spPr>
            <a:xfrm>
              <a:off x="0" y="545888"/>
              <a:ext cx="6427177" cy="1005840"/>
            </a:xfrm>
            <a:prstGeom prst="homePlate">
              <a:avLst>
                <a:gd name="adj" fmla="val 4090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>
                  <a:latin typeface="Cambria" pitchFamily="18" charset="0"/>
                  <a:ea typeface="Cambria" pitchFamily="18" charset="0"/>
                </a:rPr>
                <a:t>Zero Level Data Flow Diagram</a:t>
              </a:r>
            </a:p>
          </p:txBody>
        </p:sp>
        <p:sp>
          <p:nvSpPr>
            <p:cNvPr id="13" name="Arrow: Chevron 18">
              <a:extLst>
                <a:ext uri="{FF2B5EF4-FFF2-40B4-BE49-F238E27FC236}">
                  <a16:creationId xmlns:a16="http://schemas.microsoft.com/office/drawing/2014/main" id="{B251CA05-7D56-47E6-9756-C119C1558F2E}"/>
                </a:ext>
              </a:extLst>
            </p:cNvPr>
            <p:cNvSpPr/>
            <p:nvPr/>
          </p:nvSpPr>
          <p:spPr>
            <a:xfrm>
              <a:off x="7053190" y="545888"/>
              <a:ext cx="548640" cy="1005840"/>
            </a:xfrm>
            <a:prstGeom prst="chevron">
              <a:avLst>
                <a:gd name="adj" fmla="val 74706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4" name="Arrow: Chevron 19">
              <a:extLst>
                <a:ext uri="{FF2B5EF4-FFF2-40B4-BE49-F238E27FC236}">
                  <a16:creationId xmlns:a16="http://schemas.microsoft.com/office/drawing/2014/main" id="{7D930977-3753-49D3-962C-D68A88D8CA65}"/>
                </a:ext>
              </a:extLst>
            </p:cNvPr>
            <p:cNvSpPr/>
            <p:nvPr/>
          </p:nvSpPr>
          <p:spPr>
            <a:xfrm>
              <a:off x="6083373" y="545888"/>
              <a:ext cx="914400" cy="1005840"/>
            </a:xfrm>
            <a:prstGeom prst="chevron">
              <a:avLst>
                <a:gd name="adj" fmla="val 45057"/>
              </a:avLst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6F4F49BA-DE10-339A-1B1E-46F9545DAA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964" b="20983"/>
          <a:stretch/>
        </p:blipFill>
        <p:spPr bwMode="auto">
          <a:xfrm>
            <a:off x="3187444" y="1858617"/>
            <a:ext cx="5406887" cy="42745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53363940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-COLOR-145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EE6CC1"/>
      </a:accent1>
      <a:accent2>
        <a:srgbClr val="B982D5"/>
      </a:accent2>
      <a:accent3>
        <a:srgbClr val="6DB0E4"/>
      </a:accent3>
      <a:accent4>
        <a:srgbClr val="47D3DC"/>
      </a:accent4>
      <a:accent5>
        <a:srgbClr val="476ADD"/>
      </a:accent5>
      <a:accent6>
        <a:srgbClr val="5A28C8"/>
      </a:accent6>
      <a:hlink>
        <a:srgbClr val="FFFFFF"/>
      </a:hlink>
      <a:folHlink>
        <a:srgbClr val="800080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COLOR-145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EE6CC1"/>
      </a:accent1>
      <a:accent2>
        <a:srgbClr val="B982D5"/>
      </a:accent2>
      <a:accent3>
        <a:srgbClr val="6DB0E4"/>
      </a:accent3>
      <a:accent4>
        <a:srgbClr val="47D3DC"/>
      </a:accent4>
      <a:accent5>
        <a:srgbClr val="476ADD"/>
      </a:accent5>
      <a:accent6>
        <a:srgbClr val="5A28C8"/>
      </a:accent6>
      <a:hlink>
        <a:srgbClr val="FFFF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COLOR-145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EE6CC1"/>
      </a:accent1>
      <a:accent2>
        <a:srgbClr val="B982D5"/>
      </a:accent2>
      <a:accent3>
        <a:srgbClr val="6DB0E4"/>
      </a:accent3>
      <a:accent4>
        <a:srgbClr val="47D3DC"/>
      </a:accent4>
      <a:accent5>
        <a:srgbClr val="476ADD"/>
      </a:accent5>
      <a:accent6>
        <a:srgbClr val="5A28C8"/>
      </a:accent6>
      <a:hlink>
        <a:srgbClr val="FFFF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3755</TotalTime>
  <Words>678</Words>
  <Application>Microsoft Office PowerPoint</Application>
  <PresentationFormat>Widescreen</PresentationFormat>
  <Paragraphs>49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31</vt:i4>
      </vt:variant>
    </vt:vector>
  </HeadingPairs>
  <TitlesOfParts>
    <vt:vector size="40" baseType="lpstr">
      <vt:lpstr>Arial</vt:lpstr>
      <vt:lpstr>Calibri</vt:lpstr>
      <vt:lpstr>Calibri Light</vt:lpstr>
      <vt:lpstr>Cambria</vt:lpstr>
      <vt:lpstr>Times New Roman</vt:lpstr>
      <vt:lpstr>Wingdings</vt:lpstr>
      <vt:lpstr>Cover and End Slide Master</vt:lpstr>
      <vt:lpstr>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Pratik Sawant</cp:lastModifiedBy>
  <cp:revision>136</cp:revision>
  <dcterms:created xsi:type="dcterms:W3CDTF">2020-01-20T05:08:25Z</dcterms:created>
  <dcterms:modified xsi:type="dcterms:W3CDTF">2023-08-29T18:34:32Z</dcterms:modified>
</cp:coreProperties>
</file>